
<file path=[Content_Types].xml><?xml version="1.0" encoding="utf-8"?>
<Types xmlns="http://schemas.openxmlformats.org/package/2006/content-types">
  <Default Extension="jpg" ContentType="image/jpeg"/>
  <Default Extension="odttf" ContentType="application/vnd.openxmlformats-officedocument.obfuscatedFont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BAD8981-ED6F-4157-91CA-00053401A254}">
  <a:tblStyle styleId="{0BAD8981-ED6F-4157-91CA-00053401A25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8" Type="http://schemas.openxmlformats.org/officeDocument/2006/relationships/slide" Target="slides/slide2.xml"/><Relationship Id="rId26" Type="http://schemas.openxmlformats.org/officeDocument/2006/relationships/customXml" Target="../customXml/item2.xml"/><Relationship Id="rId21" Type="http://schemas.openxmlformats.org/officeDocument/2006/relationships/slide" Target="slides/slide15.xml"/><Relationship Id="rId3" Type="http://schemas.openxmlformats.org/officeDocument/2006/relationships/presProps" Target="presProps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7" Type="http://schemas.openxmlformats.org/officeDocument/2006/relationships/slide" Target="slides/slide1.xml"/><Relationship Id="rId25" Type="http://schemas.openxmlformats.org/officeDocument/2006/relationships/customXml" Target="../customXml/item1.xml"/><Relationship Id="rId20" Type="http://schemas.openxmlformats.org/officeDocument/2006/relationships/slide" Target="slides/slide14.xml"/><Relationship Id="rId2" Type="http://schemas.openxmlformats.org/officeDocument/2006/relationships/viewProps" Target="viewProp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1" Type="http://schemas.openxmlformats.org/officeDocument/2006/relationships/theme" Target="theme/theme1.xml"/><Relationship Id="rId6" Type="http://schemas.openxmlformats.org/officeDocument/2006/relationships/notesMaster" Target="notesMasters/notesMaster1.xml"/><Relationship Id="rId23" Type="http://schemas.openxmlformats.org/officeDocument/2006/relationships/slide" Target="slides/slide17.xml"/><Relationship Id="rId15" Type="http://schemas.openxmlformats.org/officeDocument/2006/relationships/slide" Target="slides/slide9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22" Type="http://schemas.openxmlformats.org/officeDocument/2006/relationships/slide" Target="slides/slide16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47b391c9c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47b391c9c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f13938d2e2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f13938d2e2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f13938d2e2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f13938d2e2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f12584bc4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f12584bc4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f12584bc4b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f12584bc4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f12584bc4b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f12584bc4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f13938d2e2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f13938d2e2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f12584bc4b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f12584bc4b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f12584bc4b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f12584bc4b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f13938d2e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f13938d2e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f12584bc4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f12584bc4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f13938d2e2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f13938d2e2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f13938d2e2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f13938d2e2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f13938d2e2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f13938d2e2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f13938d2e2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f13938d2e2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f13938d2e2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f13938d2e2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f13938d2e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f13938d2e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f13938d2e2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f13938d2e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13.jpg"/><Relationship Id="rId5" Type="http://schemas.openxmlformats.org/officeDocument/2006/relationships/image" Target="../media/image8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16.jpg"/><Relationship Id="rId6" Type="http://schemas.openxmlformats.org/officeDocument/2006/relationships/image" Target="../media/image1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fizzicseducation.com.au/events-corporate/agricultural-show-entertainment/" TargetMode="External"/><Relationship Id="rId10" Type="http://schemas.openxmlformats.org/officeDocument/2006/relationships/hyperlink" Target="https://www.fizzicseducation.com.au/events-corporate/agricultural-show-entertainment/" TargetMode="External"/><Relationship Id="rId13" Type="http://schemas.openxmlformats.org/officeDocument/2006/relationships/image" Target="../media/image10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hyperlink" Target="https://curriculum.nsw.edu.au/learning-areas" TargetMode="External"/><Relationship Id="rId9" Type="http://schemas.openxmlformats.org/officeDocument/2006/relationships/hyperlink" Target="https://www.fizzicseducation.com.au/events-corporate/agricultural-show-entertainment/" TargetMode="External"/><Relationship Id="rId14" Type="http://schemas.openxmlformats.org/officeDocument/2006/relationships/image" Target="../media/image4.png"/><Relationship Id="rId5" Type="http://schemas.openxmlformats.org/officeDocument/2006/relationships/hyperlink" Target="https://curriculum.nsw.edu.au/learning-areas" TargetMode="External"/><Relationship Id="rId6" Type="http://schemas.openxmlformats.org/officeDocument/2006/relationships/hyperlink" Target="https://curriculum.nsw.edu.au/learning-areas" TargetMode="External"/><Relationship Id="rId7" Type="http://schemas.openxmlformats.org/officeDocument/2006/relationships/hyperlink" Target="https://www.fizzicseducation.com.au/articles/why-science-shows-workshops-work-at-an-agricultural-show/" TargetMode="External"/><Relationship Id="rId8" Type="http://schemas.openxmlformats.org/officeDocument/2006/relationships/hyperlink" Target="https://www.fizzicseducation.com.au/events-corporate/agricultural-show-entertainment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hyperlink" Target="https://curriculum.nsw.edu.au/learning-areas" TargetMode="External"/><Relationship Id="rId7" Type="http://schemas.openxmlformats.org/officeDocument/2006/relationships/hyperlink" Target="https://curriculum.nsw.edu.au/learning-areas" TargetMode="External"/><Relationship Id="rId8" Type="http://schemas.openxmlformats.org/officeDocument/2006/relationships/hyperlink" Target="https://curriculum.nsw.edu.au/learning-areas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Liquid Nitrogen bubble column 1080 x 1080px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3450" y="0"/>
            <a:ext cx="4520551" cy="452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 title="Agricultural show with Fizzics Education 1080 x 1080px.jpg"/>
          <p:cNvPicPr preferRelativeResize="0"/>
          <p:nvPr/>
        </p:nvPicPr>
        <p:blipFill rotWithShape="1">
          <a:blip r:embed="rId4">
            <a:alphaModFix/>
          </a:blip>
          <a:srcRect b="0" l="6985" r="0" t="6655"/>
          <a:stretch/>
        </p:blipFill>
        <p:spPr>
          <a:xfrm>
            <a:off x="0" y="0"/>
            <a:ext cx="4623450" cy="464002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0" y="4275525"/>
            <a:ext cx="9154800" cy="867900"/>
          </a:xfrm>
          <a:prstGeom prst="rect">
            <a:avLst/>
          </a:prstGeom>
          <a:solidFill>
            <a:srgbClr val="120E4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6742" y="4275525"/>
            <a:ext cx="2877984" cy="8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824" y="3275850"/>
            <a:ext cx="1737500" cy="1697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/>
          <p:nvPr/>
        </p:nvSpPr>
        <p:spPr>
          <a:xfrm>
            <a:off x="0" y="4275525"/>
            <a:ext cx="9154800" cy="867900"/>
          </a:xfrm>
          <a:prstGeom prst="rect">
            <a:avLst/>
          </a:prstGeom>
          <a:solidFill>
            <a:srgbClr val="120E4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742" y="4275525"/>
            <a:ext cx="2877984" cy="8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44900"/>
            <a:ext cx="45339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7250" y="895600"/>
            <a:ext cx="6445749" cy="325875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/>
          <p:nvPr/>
        </p:nvSpPr>
        <p:spPr>
          <a:xfrm>
            <a:off x="2638825" y="878375"/>
            <a:ext cx="984000" cy="554100"/>
          </a:xfrm>
          <a:prstGeom prst="flowChartConnector">
            <a:avLst/>
          </a:prstGeom>
          <a:noFill/>
          <a:ln cap="flat" cmpd="sng" w="1143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8125" y="0"/>
            <a:ext cx="1705876" cy="172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/>
          <p:nvPr/>
        </p:nvSpPr>
        <p:spPr>
          <a:xfrm>
            <a:off x="5693725" y="1617925"/>
            <a:ext cx="1857000" cy="554100"/>
          </a:xfrm>
          <a:prstGeom prst="flowChartConnector">
            <a:avLst/>
          </a:prstGeom>
          <a:noFill/>
          <a:ln cap="flat" cmpd="sng" w="1143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/>
          <p:nvPr/>
        </p:nvSpPr>
        <p:spPr>
          <a:xfrm>
            <a:off x="0" y="4275525"/>
            <a:ext cx="9154800" cy="867900"/>
          </a:xfrm>
          <a:prstGeom prst="rect">
            <a:avLst/>
          </a:prstGeom>
          <a:solidFill>
            <a:srgbClr val="120E4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742" y="4275525"/>
            <a:ext cx="2877984" cy="8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44900"/>
            <a:ext cx="45339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7250" y="895600"/>
            <a:ext cx="6445749" cy="325875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3"/>
          <p:cNvSpPr/>
          <p:nvPr/>
        </p:nvSpPr>
        <p:spPr>
          <a:xfrm>
            <a:off x="2638825" y="878375"/>
            <a:ext cx="984000" cy="554100"/>
          </a:xfrm>
          <a:prstGeom prst="flowChartConnector">
            <a:avLst/>
          </a:prstGeom>
          <a:noFill/>
          <a:ln cap="flat" cmpd="sng" w="1143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3"/>
          <p:cNvSpPr/>
          <p:nvPr/>
        </p:nvSpPr>
        <p:spPr>
          <a:xfrm>
            <a:off x="5693725" y="1617925"/>
            <a:ext cx="1857000" cy="554100"/>
          </a:xfrm>
          <a:prstGeom prst="flowChartConnector">
            <a:avLst/>
          </a:prstGeom>
          <a:noFill/>
          <a:ln cap="flat" cmpd="sng" w="1143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3"/>
          <p:cNvSpPr/>
          <p:nvPr/>
        </p:nvSpPr>
        <p:spPr>
          <a:xfrm rot="2520511">
            <a:off x="5028660" y="2500068"/>
            <a:ext cx="239824" cy="1182551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8125" y="0"/>
            <a:ext cx="1705876" cy="172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/>
          <p:nvPr/>
        </p:nvSpPr>
        <p:spPr>
          <a:xfrm>
            <a:off x="0" y="4275525"/>
            <a:ext cx="9154800" cy="867900"/>
          </a:xfrm>
          <a:prstGeom prst="rect">
            <a:avLst/>
          </a:prstGeom>
          <a:solidFill>
            <a:srgbClr val="120E4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742" y="4275525"/>
            <a:ext cx="2877984" cy="8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44900"/>
            <a:ext cx="45339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6151" y="913525"/>
            <a:ext cx="6386750" cy="330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8125" y="0"/>
            <a:ext cx="1705876" cy="172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/>
          <p:nvPr/>
        </p:nvSpPr>
        <p:spPr>
          <a:xfrm>
            <a:off x="0" y="4275525"/>
            <a:ext cx="9154800" cy="867900"/>
          </a:xfrm>
          <a:prstGeom prst="rect">
            <a:avLst/>
          </a:prstGeom>
          <a:solidFill>
            <a:srgbClr val="120E4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742" y="4275525"/>
            <a:ext cx="2877984" cy="8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44900"/>
            <a:ext cx="45339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6151" y="913525"/>
            <a:ext cx="6386750" cy="3303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25"/>
          <p:cNvCxnSpPr/>
          <p:nvPr/>
        </p:nvCxnSpPr>
        <p:spPr>
          <a:xfrm>
            <a:off x="1547275" y="1812825"/>
            <a:ext cx="24900" cy="2439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75" name="Google Shape;175;p25"/>
          <p:cNvCxnSpPr/>
          <p:nvPr/>
        </p:nvCxnSpPr>
        <p:spPr>
          <a:xfrm>
            <a:off x="3676050" y="1796175"/>
            <a:ext cx="24900" cy="2439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76" name="Google Shape;176;p25"/>
          <p:cNvCxnSpPr/>
          <p:nvPr/>
        </p:nvCxnSpPr>
        <p:spPr>
          <a:xfrm rot="10800000">
            <a:off x="1505800" y="1763225"/>
            <a:ext cx="2133600" cy="165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77" name="Google Shape;177;p25"/>
          <p:cNvCxnSpPr/>
          <p:nvPr/>
        </p:nvCxnSpPr>
        <p:spPr>
          <a:xfrm rot="10800000">
            <a:off x="1505750" y="4255450"/>
            <a:ext cx="2232900" cy="216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178" name="Google Shape;17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8125" y="0"/>
            <a:ext cx="1705876" cy="172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/>
          <p:nvPr/>
        </p:nvSpPr>
        <p:spPr>
          <a:xfrm>
            <a:off x="0" y="4275525"/>
            <a:ext cx="9154800" cy="867900"/>
          </a:xfrm>
          <a:prstGeom prst="rect">
            <a:avLst/>
          </a:prstGeom>
          <a:solidFill>
            <a:srgbClr val="120E4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742" y="4275525"/>
            <a:ext cx="2877984" cy="8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44900"/>
            <a:ext cx="45339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6151" y="913525"/>
            <a:ext cx="6386750" cy="3303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" name="Google Shape;187;p26"/>
          <p:cNvCxnSpPr/>
          <p:nvPr/>
        </p:nvCxnSpPr>
        <p:spPr>
          <a:xfrm>
            <a:off x="1547275" y="1812825"/>
            <a:ext cx="24900" cy="2439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88" name="Google Shape;188;p26"/>
          <p:cNvCxnSpPr/>
          <p:nvPr/>
        </p:nvCxnSpPr>
        <p:spPr>
          <a:xfrm>
            <a:off x="3676050" y="1796175"/>
            <a:ext cx="24900" cy="2439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89" name="Google Shape;189;p26"/>
          <p:cNvCxnSpPr/>
          <p:nvPr/>
        </p:nvCxnSpPr>
        <p:spPr>
          <a:xfrm rot="10800000">
            <a:off x="1505800" y="1763225"/>
            <a:ext cx="2133600" cy="165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90" name="Google Shape;190;p26"/>
          <p:cNvCxnSpPr/>
          <p:nvPr/>
        </p:nvCxnSpPr>
        <p:spPr>
          <a:xfrm rot="10800000">
            <a:off x="1505750" y="4255450"/>
            <a:ext cx="2232900" cy="216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91" name="Google Shape;191;p26"/>
          <p:cNvCxnSpPr/>
          <p:nvPr/>
        </p:nvCxnSpPr>
        <p:spPr>
          <a:xfrm>
            <a:off x="7724450" y="3284750"/>
            <a:ext cx="300" cy="355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92" name="Google Shape;192;p26"/>
          <p:cNvCxnSpPr/>
          <p:nvPr/>
        </p:nvCxnSpPr>
        <p:spPr>
          <a:xfrm>
            <a:off x="3940675" y="3243400"/>
            <a:ext cx="300" cy="355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93" name="Google Shape;193;p26"/>
          <p:cNvCxnSpPr/>
          <p:nvPr/>
        </p:nvCxnSpPr>
        <p:spPr>
          <a:xfrm rot="10800000">
            <a:off x="3937025" y="3251750"/>
            <a:ext cx="3762600" cy="33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94" name="Google Shape;194;p26"/>
          <p:cNvCxnSpPr/>
          <p:nvPr/>
        </p:nvCxnSpPr>
        <p:spPr>
          <a:xfrm rot="10800000">
            <a:off x="3937025" y="3598900"/>
            <a:ext cx="3762600" cy="33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195" name="Google Shape;19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8125" y="0"/>
            <a:ext cx="1705876" cy="172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/>
          <p:nvPr/>
        </p:nvSpPr>
        <p:spPr>
          <a:xfrm>
            <a:off x="0" y="4275525"/>
            <a:ext cx="9154800" cy="867900"/>
          </a:xfrm>
          <a:prstGeom prst="rect">
            <a:avLst/>
          </a:prstGeom>
          <a:solidFill>
            <a:srgbClr val="120E4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742" y="4275525"/>
            <a:ext cx="2877984" cy="86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7"/>
          <p:cNvSpPr txBox="1"/>
          <p:nvPr/>
        </p:nvSpPr>
        <p:spPr>
          <a:xfrm>
            <a:off x="363825" y="142400"/>
            <a:ext cx="6856200" cy="3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</a:rPr>
              <a:t>Stage 1 (Grades 1 &amp; 2)</a:t>
            </a:r>
            <a:br>
              <a:rPr b="1" lang="en" sz="2300">
                <a:solidFill>
                  <a:schemeClr val="dk1"/>
                </a:solidFill>
              </a:rPr>
            </a:br>
            <a:endParaRPr b="1" sz="23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ST1-SCI-01</a:t>
            </a:r>
            <a:br>
              <a:rPr lang="en"/>
            </a:br>
            <a:r>
              <a:rPr lang="en"/>
              <a:t>measures and describes changes in living things, materials, movement, </a:t>
            </a:r>
            <a:br>
              <a:rPr lang="en"/>
            </a:br>
            <a:r>
              <a:rPr lang="en"/>
              <a:t>Earth and the sky</a:t>
            </a:r>
            <a:br>
              <a:rPr lang="en"/>
            </a:br>
            <a:br>
              <a:rPr lang="en"/>
            </a:br>
            <a:r>
              <a:rPr lang="en"/>
              <a:t>ST1-PQU-01</a:t>
            </a:r>
            <a:br>
              <a:rPr lang="en"/>
            </a:br>
            <a:r>
              <a:rPr lang="en"/>
              <a:t>poses questions based on observations and information to investigate cause and effect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</a:t>
            </a:r>
            <a:br>
              <a:rPr lang="en"/>
            </a:br>
            <a:r>
              <a:rPr lang="en"/>
              <a:t>         </a:t>
            </a:r>
            <a:r>
              <a:rPr i="1" lang="en" sz="1200">
                <a:solidFill>
                  <a:schemeClr val="dk1"/>
                </a:solidFill>
                <a:highlight>
                  <a:srgbClr val="FFFFFF"/>
                </a:highlight>
              </a:rPr>
              <a:t>Describe the changes in a plant as it grows using data and scientific models</a:t>
            </a:r>
            <a:endParaRPr i="1"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  <a:highlight>
                  <a:srgbClr val="FFFFFF"/>
                </a:highlight>
              </a:rPr>
              <a:t>Describe the changes in an animal as it goes through its life cycle using data and scientific models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8125" y="0"/>
            <a:ext cx="1705876" cy="172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/>
          <p:nvPr/>
        </p:nvSpPr>
        <p:spPr>
          <a:xfrm>
            <a:off x="0" y="4275525"/>
            <a:ext cx="9154800" cy="867900"/>
          </a:xfrm>
          <a:prstGeom prst="rect">
            <a:avLst/>
          </a:prstGeom>
          <a:solidFill>
            <a:srgbClr val="120E4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742" y="4275525"/>
            <a:ext cx="2877984" cy="8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824" y="3275850"/>
            <a:ext cx="1737500" cy="169754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8"/>
          <p:cNvSpPr txBox="1"/>
          <p:nvPr/>
        </p:nvSpPr>
        <p:spPr>
          <a:xfrm>
            <a:off x="363825" y="142400"/>
            <a:ext cx="6856200" cy="30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</a:rPr>
              <a:t>What </a:t>
            </a:r>
            <a:r>
              <a:rPr b="1" lang="en" sz="2300">
                <a:solidFill>
                  <a:schemeClr val="dk1"/>
                </a:solidFill>
              </a:rPr>
              <a:t>helps schools</a:t>
            </a:r>
            <a:endParaRPr b="1" sz="23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Curriculum links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Pre-visit &amp; post-visit activities (teacher pack)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Timetable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Venue map (as a walking trail)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Bus drop off site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Value add: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&gt; Bring industry/providers to their school the day prior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&gt; Webinar speaker to schools the week prior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12" name="Google Shape;212;p28" title="Liquid Nitrogen at an agricultural show 1080 x 1080px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5700" y="2419450"/>
            <a:ext cx="1619174" cy="161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8" title="Hands-on science at the Binnaway SHow.jpg"/>
          <p:cNvPicPr preferRelativeResize="0"/>
          <p:nvPr/>
        </p:nvPicPr>
        <p:blipFill rotWithShape="1">
          <a:blip r:embed="rId6">
            <a:alphaModFix/>
          </a:blip>
          <a:srcRect b="0" l="4007" r="41174" t="0"/>
          <a:stretch/>
        </p:blipFill>
        <p:spPr>
          <a:xfrm>
            <a:off x="7085700" y="232050"/>
            <a:ext cx="1619174" cy="221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3250" y="62000"/>
            <a:ext cx="3803876" cy="462292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9"/>
          <p:cNvSpPr/>
          <p:nvPr/>
        </p:nvSpPr>
        <p:spPr>
          <a:xfrm>
            <a:off x="0" y="4275525"/>
            <a:ext cx="9154800" cy="867900"/>
          </a:xfrm>
          <a:prstGeom prst="rect">
            <a:avLst/>
          </a:prstGeom>
          <a:solidFill>
            <a:srgbClr val="120E4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6742" y="4275525"/>
            <a:ext cx="2877984" cy="8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824" y="3275850"/>
            <a:ext cx="1737500" cy="169754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9"/>
          <p:cNvSpPr txBox="1"/>
          <p:nvPr/>
        </p:nvSpPr>
        <p:spPr>
          <a:xfrm>
            <a:off x="363825" y="142400"/>
            <a:ext cx="68562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</a:rPr>
              <a:t>Engage with Sponsors</a:t>
            </a:r>
            <a:endParaRPr b="1" sz="23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23" name="Google Shape;223;p29"/>
          <p:cNvSpPr/>
          <p:nvPr/>
        </p:nvSpPr>
        <p:spPr>
          <a:xfrm flipH="1" rot="10799062">
            <a:off x="1627274" y="925856"/>
            <a:ext cx="2198400" cy="1422000"/>
          </a:xfrm>
          <a:prstGeom prst="bentArrow">
            <a:avLst>
              <a:gd fmla="val 25000" name="adj1"/>
              <a:gd fmla="val 28336" name="adj2"/>
              <a:gd fmla="val 25000" name="adj3"/>
              <a:gd fmla="val 43750" name="adj4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"/>
          <p:cNvSpPr/>
          <p:nvPr/>
        </p:nvSpPr>
        <p:spPr>
          <a:xfrm>
            <a:off x="0" y="4275525"/>
            <a:ext cx="9154800" cy="867900"/>
          </a:xfrm>
          <a:prstGeom prst="rect">
            <a:avLst/>
          </a:prstGeom>
          <a:solidFill>
            <a:srgbClr val="120E4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742" y="4275525"/>
            <a:ext cx="2877984" cy="86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0"/>
          <p:cNvSpPr txBox="1"/>
          <p:nvPr/>
        </p:nvSpPr>
        <p:spPr>
          <a:xfrm>
            <a:off x="363825" y="142400"/>
            <a:ext cx="6856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</a:rPr>
              <a:t>Supporting links</a:t>
            </a:r>
            <a:endParaRPr sz="1100">
              <a:solidFill>
                <a:schemeClr val="dk1"/>
              </a:solidFill>
            </a:endParaRPr>
          </a:p>
        </p:txBody>
      </p:sp>
      <p:graphicFrame>
        <p:nvGraphicFramePr>
          <p:cNvPr id="231" name="Google Shape;231;p30"/>
          <p:cNvGraphicFramePr/>
          <p:nvPr/>
        </p:nvGraphicFramePr>
        <p:xfrm>
          <a:off x="547300" y="776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{0BAD8981-ED6F-4157-91CA-00053401A254}</a:tableStyleId>
              </a:tblPr>
              <a:tblGrid>
                <a:gridCol w="2594675"/>
                <a:gridCol w="2594675"/>
                <a:gridCol w="2594675"/>
              </a:tblGrid>
              <a:tr h="1323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222222"/>
                          </a:solidFill>
                          <a:highlight>
                            <a:srgbClr val="FFFFFF"/>
                          </a:highlight>
                        </a:rPr>
                        <a:t>NSW Curriculum links</a:t>
                      </a:r>
                      <a:endParaRPr sz="11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sng">
                          <a:solidFill>
                            <a:srgbClr val="1155CC"/>
                          </a:solidFill>
                          <a:highlight>
                            <a:srgbClr val="FFFFFF"/>
                          </a:highlight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https://curriculum.nsw.edu.au</a:t>
                      </a:r>
                      <a:br>
                        <a:rPr lang="en" sz="1100" u="sng">
                          <a:solidFill>
                            <a:srgbClr val="1155CC"/>
                          </a:solidFill>
                          <a:highlight>
                            <a:srgbClr val="FFFFFF"/>
                          </a:highlight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</a:br>
                      <a:r>
                        <a:rPr lang="en" sz="1100" u="sng">
                          <a:solidFill>
                            <a:srgbClr val="1155CC"/>
                          </a:solidFill>
                          <a:highlight>
                            <a:srgbClr val="FFFFFF"/>
                          </a:highlight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/learning-areas</a:t>
                      </a:r>
                      <a:r>
                        <a:rPr lang="en" sz="1100">
                          <a:solidFill>
                            <a:schemeClr val="dk1"/>
                          </a:solidFill>
                        </a:rPr>
                        <a:t>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How science supports agricultural shows</a:t>
                      </a:r>
                      <a:br>
                        <a:rPr lang="en" sz="1100">
                          <a:solidFill>
                            <a:schemeClr val="dk1"/>
                          </a:solidFill>
                        </a:rPr>
                      </a:br>
                      <a:r>
                        <a:rPr lang="en" sz="1100" u="sng">
                          <a:solidFill>
                            <a:srgbClr val="1155CC"/>
                          </a:solidFill>
                          <a:highlight>
                            <a:srgbClr val="FFFFFF"/>
                          </a:highlight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https://www.fizzicseducation.com.au/articles/why-science-shows-workshops-work-at-an-agricultural-show/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More on Fizzics Education at </a:t>
                      </a:r>
                      <a:br>
                        <a:rPr lang="en" sz="1100">
                          <a:solidFill>
                            <a:schemeClr val="dk1"/>
                          </a:solidFill>
                        </a:rPr>
                      </a:br>
                      <a:r>
                        <a:rPr lang="en" sz="1100">
                          <a:solidFill>
                            <a:schemeClr val="dk1"/>
                          </a:solidFill>
                        </a:rPr>
                        <a:t>Ag shows.</a:t>
                      </a:r>
                      <a:br>
                        <a:rPr lang="en" sz="1100">
                          <a:solidFill>
                            <a:schemeClr val="dk1"/>
                          </a:solidFill>
                        </a:rPr>
                      </a:br>
                      <a:r>
                        <a:rPr lang="en" sz="1100" u="sng">
                          <a:solidFill>
                            <a:srgbClr val="1155CC"/>
                          </a:solidFill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https://www.fizzicseducation.com.au/events-corporate/</a:t>
                      </a:r>
                      <a:br>
                        <a:rPr lang="en" sz="1100" u="sng">
                          <a:solidFill>
                            <a:srgbClr val="1155CC"/>
                          </a:solidFill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</a:br>
                      <a:r>
                        <a:rPr lang="en" sz="1100" u="sng">
                          <a:solidFill>
                            <a:srgbClr val="1155CC"/>
                          </a:solidFill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agricultural-show-entertainmen</a:t>
                      </a:r>
                      <a:r>
                        <a:rPr lang="en" sz="1100" u="sng">
                          <a:solidFill>
                            <a:srgbClr val="4A86E8"/>
                          </a:solidFill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t/</a:t>
                      </a:r>
                      <a:r>
                        <a:rPr lang="en" sz="1100">
                          <a:solidFill>
                            <a:srgbClr val="4A86E8"/>
                          </a:solidFill>
                        </a:rPr>
                        <a:t> 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32" name="Google Shape;232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67999" y="2176025"/>
            <a:ext cx="1737500" cy="169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492714" y="2158700"/>
            <a:ext cx="1737500" cy="173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80575" y="2176000"/>
            <a:ext cx="1681792" cy="169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4275525"/>
            <a:ext cx="9154800" cy="867900"/>
          </a:xfrm>
          <a:prstGeom prst="rect">
            <a:avLst/>
          </a:prstGeom>
          <a:solidFill>
            <a:srgbClr val="120E4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742" y="4275525"/>
            <a:ext cx="2877984" cy="8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700700" cy="42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5">
            <a:alphaModFix/>
          </a:blip>
          <a:srcRect b="970" l="14171" r="31514" t="-970"/>
          <a:stretch/>
        </p:blipFill>
        <p:spPr>
          <a:xfrm>
            <a:off x="5658425" y="0"/>
            <a:ext cx="3485576" cy="427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824" y="3275850"/>
            <a:ext cx="1737500" cy="1697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0" y="4275525"/>
            <a:ext cx="9154800" cy="867900"/>
          </a:xfrm>
          <a:prstGeom prst="rect">
            <a:avLst/>
          </a:prstGeom>
          <a:solidFill>
            <a:srgbClr val="120E4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742" y="4275525"/>
            <a:ext cx="2877984" cy="8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44900"/>
            <a:ext cx="45339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2825" y="1028075"/>
            <a:ext cx="3058700" cy="30873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1488475" y="1028075"/>
            <a:ext cx="30000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NSW Curriculum links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1155CC"/>
                </a:solidFill>
                <a:highlight>
                  <a:srgbClr val="FFFFFF"/>
                </a:highlight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https://curriculum.nsw.edu.au</a:t>
            </a:r>
            <a:br>
              <a:rPr lang="en" sz="1100" u="sng">
                <a:solidFill>
                  <a:srgbClr val="1155CC"/>
                </a:solidFill>
                <a:highlight>
                  <a:srgbClr val="FFFFFF"/>
                </a:highlight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en" sz="1100" u="sng">
                <a:solidFill>
                  <a:srgbClr val="1155CC"/>
                </a:solidFill>
                <a:highlight>
                  <a:srgbClr val="FFFFFF"/>
                </a:highlight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/learning-areas</a:t>
            </a:r>
            <a:r>
              <a:rPr lang="en" sz="1100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/>
          <p:nvPr/>
        </p:nvSpPr>
        <p:spPr>
          <a:xfrm>
            <a:off x="0" y="4275525"/>
            <a:ext cx="9154800" cy="867900"/>
          </a:xfrm>
          <a:prstGeom prst="rect">
            <a:avLst/>
          </a:prstGeom>
          <a:solidFill>
            <a:srgbClr val="120E4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742" y="4275525"/>
            <a:ext cx="2877984" cy="8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44900"/>
            <a:ext cx="45339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5225" y="972675"/>
            <a:ext cx="5930399" cy="319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8125" y="0"/>
            <a:ext cx="1705876" cy="172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/>
          <p:nvPr/>
        </p:nvSpPr>
        <p:spPr>
          <a:xfrm>
            <a:off x="0" y="4275525"/>
            <a:ext cx="9154800" cy="867900"/>
          </a:xfrm>
          <a:prstGeom prst="rect">
            <a:avLst/>
          </a:prstGeom>
          <a:solidFill>
            <a:srgbClr val="120E4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742" y="4275525"/>
            <a:ext cx="2877984" cy="8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44900"/>
            <a:ext cx="45339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5225" y="972675"/>
            <a:ext cx="5930399" cy="319814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/>
          <p:nvPr/>
        </p:nvSpPr>
        <p:spPr>
          <a:xfrm>
            <a:off x="5201775" y="1943225"/>
            <a:ext cx="2382000" cy="1366200"/>
          </a:xfrm>
          <a:prstGeom prst="flowChartConnector">
            <a:avLst/>
          </a:prstGeom>
          <a:noFill/>
          <a:ln cap="flat" cmpd="sng" w="1143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8125" y="0"/>
            <a:ext cx="1705876" cy="172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/>
          <p:nvPr/>
        </p:nvSpPr>
        <p:spPr>
          <a:xfrm>
            <a:off x="0" y="4275525"/>
            <a:ext cx="9154800" cy="867900"/>
          </a:xfrm>
          <a:prstGeom prst="rect">
            <a:avLst/>
          </a:prstGeom>
          <a:solidFill>
            <a:srgbClr val="120E4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742" y="4275525"/>
            <a:ext cx="2877984" cy="8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44900"/>
            <a:ext cx="45339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9150" y="1202651"/>
            <a:ext cx="6745504" cy="300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8125" y="0"/>
            <a:ext cx="1705876" cy="172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0" y="4275525"/>
            <a:ext cx="9154800" cy="867900"/>
          </a:xfrm>
          <a:prstGeom prst="rect">
            <a:avLst/>
          </a:prstGeom>
          <a:solidFill>
            <a:srgbClr val="120E4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742" y="4275525"/>
            <a:ext cx="2877984" cy="8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44900"/>
            <a:ext cx="45339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9150" y="1202651"/>
            <a:ext cx="6745504" cy="300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/>
          <p:nvPr/>
        </p:nvSpPr>
        <p:spPr>
          <a:xfrm>
            <a:off x="4408750" y="2229084"/>
            <a:ext cx="3555900" cy="867900"/>
          </a:xfrm>
          <a:prstGeom prst="flowChartConnector">
            <a:avLst/>
          </a:prstGeom>
          <a:noFill/>
          <a:ln cap="flat" cmpd="sng" w="1143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8125" y="0"/>
            <a:ext cx="1705876" cy="172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/>
          <p:nvPr/>
        </p:nvSpPr>
        <p:spPr>
          <a:xfrm>
            <a:off x="0" y="4275525"/>
            <a:ext cx="9154800" cy="867900"/>
          </a:xfrm>
          <a:prstGeom prst="rect">
            <a:avLst/>
          </a:prstGeom>
          <a:solidFill>
            <a:srgbClr val="120E4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742" y="4275525"/>
            <a:ext cx="2877984" cy="8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44900"/>
            <a:ext cx="45339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7250" y="895600"/>
            <a:ext cx="6445749" cy="325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8125" y="0"/>
            <a:ext cx="1705876" cy="172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/>
          <p:nvPr/>
        </p:nvSpPr>
        <p:spPr>
          <a:xfrm>
            <a:off x="0" y="4275525"/>
            <a:ext cx="9154800" cy="867900"/>
          </a:xfrm>
          <a:prstGeom prst="rect">
            <a:avLst/>
          </a:prstGeom>
          <a:solidFill>
            <a:srgbClr val="120E4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742" y="4275525"/>
            <a:ext cx="2877984" cy="8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44900"/>
            <a:ext cx="45339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7250" y="895600"/>
            <a:ext cx="6445749" cy="3258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/>
          <p:nvPr/>
        </p:nvSpPr>
        <p:spPr>
          <a:xfrm>
            <a:off x="2638825" y="878375"/>
            <a:ext cx="984000" cy="554100"/>
          </a:xfrm>
          <a:prstGeom prst="flowChartConnector">
            <a:avLst/>
          </a:prstGeom>
          <a:noFill/>
          <a:ln cap="flat" cmpd="sng" w="1143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8125" y="0"/>
            <a:ext cx="1705876" cy="172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0E9D4B13217C42B0C70F5BE31C32F6" ma:contentTypeVersion="15" ma:contentTypeDescription="Create a new document." ma:contentTypeScope="" ma:versionID="804241ec73a075dbcd6b44d7893e7124">
  <xsd:schema xmlns:xsd="http://www.w3.org/2001/XMLSchema" xmlns:xs="http://www.w3.org/2001/XMLSchema" xmlns:p="http://schemas.microsoft.com/office/2006/metadata/properties" xmlns:ns1="http://schemas.microsoft.com/sharepoint/v3" xmlns:ns2="042fa2f4-5c66-4794-8e76-0b860d03935a" xmlns:ns3="5a87bfe8-1982-47db-a310-6f6901301bbe" targetNamespace="http://schemas.microsoft.com/office/2006/metadata/properties" ma:root="true" ma:fieldsID="881125d38f63ae3271bb9fbe2fb9ee05" ns1:_="" ns2:_="" ns3:_="">
    <xsd:import namespace="http://schemas.microsoft.com/sharepoint/v3"/>
    <xsd:import namespace="042fa2f4-5c66-4794-8e76-0b860d03935a"/>
    <xsd:import namespace="5a87bfe8-1982-47db-a310-6f6901301b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2fa2f4-5c66-4794-8e76-0b860d0393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43ae619-40d9-4853-a862-9658d0a093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87bfe8-1982-47db-a310-6f6901301bb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cf6b8cc-d38a-4866-b6ae-7ef7c96a38f9}" ma:internalName="TaxCatchAll" ma:showField="CatchAllData" ma:web="5a87bfe8-1982-47db-a310-6f6901301b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042fa2f4-5c66-4794-8e76-0b860d03935a">
      <Terms xmlns="http://schemas.microsoft.com/office/infopath/2007/PartnerControls"/>
    </lcf76f155ced4ddcb4097134ff3c332f>
    <_ip_UnifiedCompliancePolicyProperties xmlns="http://schemas.microsoft.com/sharepoint/v3" xsi:nil="true"/>
    <TaxCatchAll xmlns="5a87bfe8-1982-47db-a310-6f6901301bbe" xsi:nil="true"/>
  </documentManagement>
</p:properties>
</file>

<file path=customXml/itemProps1.xml><?xml version="1.0" encoding="utf-8"?>
<ds:datastoreItem xmlns:ds="http://schemas.openxmlformats.org/officeDocument/2006/customXml" ds:itemID="{008B544B-2159-4CCD-BC0C-102786E15921}"/>
</file>

<file path=customXml/itemProps2.xml><?xml version="1.0" encoding="utf-8"?>
<ds:datastoreItem xmlns:ds="http://schemas.openxmlformats.org/officeDocument/2006/customXml" ds:itemID="{163C763C-C902-4BEF-BAB0-98A50D67667E}"/>
</file>

<file path=customXml/itemProps3.xml><?xml version="1.0" encoding="utf-8"?>
<ds:datastoreItem xmlns:ds="http://schemas.openxmlformats.org/officeDocument/2006/customXml" ds:itemID="{9C455495-7477-423E-94BB-151F6AB529B5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0x010100030E9D4B13217C42B0C70F5BE31C32F6</vt:lpwstr>
  </property>
</Properties>
</file>