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7" autoAdjust="0"/>
    <p:restoredTop sz="94610"/>
  </p:normalViewPr>
  <p:slideViewPr>
    <p:cSldViewPr snapToGrid="0" snapToObjects="1">
      <p:cViewPr varScale="1">
        <p:scale>
          <a:sx n="84" d="100"/>
          <a:sy n="84" d="100"/>
        </p:scale>
        <p:origin x="72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mieux" userId="a742281b-1f55-4769-a511-54da6a5892b8" providerId="ADAL" clId="{B12FDCC0-5B7D-4367-BBC7-C361D513FE12}"/>
    <pc:docChg chg="undo redo custSel modSld">
      <pc:chgData name="Phil Lemieux" userId="a742281b-1f55-4769-a511-54da6a5892b8" providerId="ADAL" clId="{B12FDCC0-5B7D-4367-BBC7-C361D513FE12}" dt="2026-06-16T07:58:56.053" v="553" actId="20577"/>
      <pc:docMkLst>
        <pc:docMk/>
      </pc:docMkLst>
      <pc:sldChg chg="modSp mod">
        <pc:chgData name="Phil Lemieux" userId="a742281b-1f55-4769-a511-54da6a5892b8" providerId="ADAL" clId="{B12FDCC0-5B7D-4367-BBC7-C361D513FE12}" dt="2026-06-14T03:29:11.177" v="121" actId="20577"/>
        <pc:sldMkLst>
          <pc:docMk/>
          <pc:sldMk cId="0" sldId="256"/>
        </pc:sldMkLst>
        <pc:spChg chg="mod">
          <ac:chgData name="Phil Lemieux" userId="a742281b-1f55-4769-a511-54da6a5892b8" providerId="ADAL" clId="{B12FDCC0-5B7D-4367-BBC7-C361D513FE12}" dt="2026-06-14T03:29:11.177" v="121" actId="20577"/>
          <ac:spMkLst>
            <pc:docMk/>
            <pc:sldMk cId="0" sldId="256"/>
            <ac:spMk id="10" creationId="{00000000-0000-0000-0000-000000000000}"/>
          </ac:spMkLst>
        </pc:spChg>
      </pc:sldChg>
      <pc:sldChg chg="modSp mod">
        <pc:chgData name="Phil Lemieux" userId="a742281b-1f55-4769-a511-54da6a5892b8" providerId="ADAL" clId="{B12FDCC0-5B7D-4367-BBC7-C361D513FE12}" dt="2026-06-14T03:28:27.510" v="71" actId="20577"/>
        <pc:sldMkLst>
          <pc:docMk/>
          <pc:sldMk cId="0" sldId="257"/>
        </pc:sldMkLst>
        <pc:spChg chg="mod">
          <ac:chgData name="Phil Lemieux" userId="a742281b-1f55-4769-a511-54da6a5892b8" providerId="ADAL" clId="{B12FDCC0-5B7D-4367-BBC7-C361D513FE12}" dt="2026-06-14T03:26:05.380" v="4" actId="20577"/>
          <ac:spMkLst>
            <pc:docMk/>
            <pc:sldMk cId="0" sldId="257"/>
            <ac:spMk id="4" creationId="{00000000-0000-0000-0000-000000000000}"/>
          </ac:spMkLst>
        </pc:spChg>
        <pc:spChg chg="mod">
          <ac:chgData name="Phil Lemieux" userId="a742281b-1f55-4769-a511-54da6a5892b8" providerId="ADAL" clId="{B12FDCC0-5B7D-4367-BBC7-C361D513FE12}" dt="2026-06-14T03:26:26.122" v="44" actId="20577"/>
          <ac:spMkLst>
            <pc:docMk/>
            <pc:sldMk cId="0" sldId="257"/>
            <ac:spMk id="5" creationId="{00000000-0000-0000-0000-000000000000}"/>
          </ac:spMkLst>
        </pc:spChg>
        <pc:spChg chg="mod">
          <ac:chgData name="Phil Lemieux" userId="a742281b-1f55-4769-a511-54da6a5892b8" providerId="ADAL" clId="{B12FDCC0-5B7D-4367-BBC7-C361D513FE12}" dt="2026-06-14T03:28:19.231" v="67" actId="14100"/>
          <ac:spMkLst>
            <pc:docMk/>
            <pc:sldMk cId="0" sldId="257"/>
            <ac:spMk id="6" creationId="{00000000-0000-0000-0000-000000000000}"/>
          </ac:spMkLst>
        </pc:spChg>
        <pc:spChg chg="mod">
          <ac:chgData name="Phil Lemieux" userId="a742281b-1f55-4769-a511-54da6a5892b8" providerId="ADAL" clId="{B12FDCC0-5B7D-4367-BBC7-C361D513FE12}" dt="2026-06-14T03:27:15.983" v="55" actId="20577"/>
          <ac:spMkLst>
            <pc:docMk/>
            <pc:sldMk cId="0" sldId="257"/>
            <ac:spMk id="9" creationId="{00000000-0000-0000-0000-000000000000}"/>
          </ac:spMkLst>
        </pc:spChg>
        <pc:spChg chg="mod">
          <ac:chgData name="Phil Lemieux" userId="a742281b-1f55-4769-a511-54da6a5892b8" providerId="ADAL" clId="{B12FDCC0-5B7D-4367-BBC7-C361D513FE12}" dt="2026-06-14T03:28:18.766" v="66" actId="14100"/>
          <ac:spMkLst>
            <pc:docMk/>
            <pc:sldMk cId="0" sldId="257"/>
            <ac:spMk id="10" creationId="{00000000-0000-0000-0000-000000000000}"/>
          </ac:spMkLst>
        </pc:spChg>
        <pc:spChg chg="mod">
          <ac:chgData name="Phil Lemieux" userId="a742281b-1f55-4769-a511-54da6a5892b8" providerId="ADAL" clId="{B12FDCC0-5B7D-4367-BBC7-C361D513FE12}" dt="2026-06-14T03:28:27.510" v="71" actId="20577"/>
          <ac:spMkLst>
            <pc:docMk/>
            <pc:sldMk cId="0" sldId="257"/>
            <ac:spMk id="13" creationId="{00000000-0000-0000-0000-000000000000}"/>
          </ac:spMkLst>
        </pc:spChg>
        <pc:spChg chg="mod">
          <ac:chgData name="Phil Lemieux" userId="a742281b-1f55-4769-a511-54da6a5892b8" providerId="ADAL" clId="{B12FDCC0-5B7D-4367-BBC7-C361D513FE12}" dt="2026-06-14T03:28:17.905" v="64" actId="14100"/>
          <ac:spMkLst>
            <pc:docMk/>
            <pc:sldMk cId="0" sldId="257"/>
            <ac:spMk id="14" creationId="{00000000-0000-0000-0000-000000000000}"/>
          </ac:spMkLst>
        </pc:spChg>
        <pc:spChg chg="mod">
          <ac:chgData name="Phil Lemieux" userId="a742281b-1f55-4769-a511-54da6a5892b8" providerId="ADAL" clId="{B12FDCC0-5B7D-4367-BBC7-C361D513FE12}" dt="2026-06-14T03:26:44.157" v="45" actId="14100"/>
          <ac:spMkLst>
            <pc:docMk/>
            <pc:sldMk cId="0" sldId="257"/>
            <ac:spMk id="19" creationId="{00000000-0000-0000-0000-000000000000}"/>
          </ac:spMkLst>
        </pc:spChg>
        <pc:spChg chg="mod">
          <ac:chgData name="Phil Lemieux" userId="a742281b-1f55-4769-a511-54da6a5892b8" providerId="ADAL" clId="{B12FDCC0-5B7D-4367-BBC7-C361D513FE12}" dt="2026-06-14T03:26:46.888" v="46" actId="14100"/>
          <ac:spMkLst>
            <pc:docMk/>
            <pc:sldMk cId="0" sldId="257"/>
            <ac:spMk id="22" creationId="{00000000-0000-0000-0000-000000000000}"/>
          </ac:spMkLst>
        </pc:spChg>
        <pc:spChg chg="mod">
          <ac:chgData name="Phil Lemieux" userId="a742281b-1f55-4769-a511-54da6a5892b8" providerId="ADAL" clId="{B12FDCC0-5B7D-4367-BBC7-C361D513FE12}" dt="2026-06-14T03:26:49.338" v="47" actId="14100"/>
          <ac:spMkLst>
            <pc:docMk/>
            <pc:sldMk cId="0" sldId="257"/>
            <ac:spMk id="25" creationId="{00000000-0000-0000-0000-000000000000}"/>
          </ac:spMkLst>
        </pc:spChg>
        <pc:spChg chg="mod">
          <ac:chgData name="Phil Lemieux" userId="a742281b-1f55-4769-a511-54da6a5892b8" providerId="ADAL" clId="{B12FDCC0-5B7D-4367-BBC7-C361D513FE12}" dt="2026-06-14T03:26:53.133" v="48" actId="14100"/>
          <ac:spMkLst>
            <pc:docMk/>
            <pc:sldMk cId="0" sldId="257"/>
            <ac:spMk id="28" creationId="{00000000-0000-0000-0000-000000000000}"/>
          </ac:spMkLst>
        </pc:spChg>
        <pc:spChg chg="mod">
          <ac:chgData name="Phil Lemieux" userId="a742281b-1f55-4769-a511-54da6a5892b8" providerId="ADAL" clId="{B12FDCC0-5B7D-4367-BBC7-C361D513FE12}" dt="2026-06-14T03:26:55.350" v="49" actId="14100"/>
          <ac:spMkLst>
            <pc:docMk/>
            <pc:sldMk cId="0" sldId="257"/>
            <ac:spMk id="31" creationId="{00000000-0000-0000-0000-000000000000}"/>
          </ac:spMkLst>
        </pc:spChg>
        <pc:spChg chg="mod">
          <ac:chgData name="Phil Lemieux" userId="a742281b-1f55-4769-a511-54da6a5892b8" providerId="ADAL" clId="{B12FDCC0-5B7D-4367-BBC7-C361D513FE12}" dt="2026-06-14T03:26:58.192" v="50" actId="14100"/>
          <ac:spMkLst>
            <pc:docMk/>
            <pc:sldMk cId="0" sldId="257"/>
            <ac:spMk id="34" creationId="{00000000-0000-0000-0000-000000000000}"/>
          </ac:spMkLst>
        </pc:spChg>
        <pc:spChg chg="mod">
          <ac:chgData name="Phil Lemieux" userId="a742281b-1f55-4769-a511-54da6a5892b8" providerId="ADAL" clId="{B12FDCC0-5B7D-4367-BBC7-C361D513FE12}" dt="2026-06-14T03:27:01.456" v="51" actId="14100"/>
          <ac:spMkLst>
            <pc:docMk/>
            <pc:sldMk cId="0" sldId="257"/>
            <ac:spMk id="37" creationId="{00000000-0000-0000-0000-000000000000}"/>
          </ac:spMkLst>
        </pc:spChg>
        <pc:spChg chg="mod">
          <ac:chgData name="Phil Lemieux" userId="a742281b-1f55-4769-a511-54da6a5892b8" providerId="ADAL" clId="{B12FDCC0-5B7D-4367-BBC7-C361D513FE12}" dt="2026-06-14T03:27:05.111" v="52" actId="14100"/>
          <ac:spMkLst>
            <pc:docMk/>
            <pc:sldMk cId="0" sldId="257"/>
            <ac:spMk id="40" creationId="{00000000-0000-0000-0000-000000000000}"/>
          </ac:spMkLst>
        </pc:spChg>
        <pc:spChg chg="mod">
          <ac:chgData name="Phil Lemieux" userId="a742281b-1f55-4769-a511-54da6a5892b8" providerId="ADAL" clId="{B12FDCC0-5B7D-4367-BBC7-C361D513FE12}" dt="2026-06-14T03:27:10.146" v="53" actId="14100"/>
          <ac:spMkLst>
            <pc:docMk/>
            <pc:sldMk cId="0" sldId="257"/>
            <ac:spMk id="43" creationId="{00000000-0000-0000-0000-000000000000}"/>
          </ac:spMkLst>
        </pc:spChg>
      </pc:sldChg>
      <pc:sldChg chg="modSp mod">
        <pc:chgData name="Phil Lemieux" userId="a742281b-1f55-4769-a511-54da6a5892b8" providerId="ADAL" clId="{B12FDCC0-5B7D-4367-BBC7-C361D513FE12}" dt="2026-06-14T03:31:37.726" v="232" actId="313"/>
        <pc:sldMkLst>
          <pc:docMk/>
          <pc:sldMk cId="0" sldId="259"/>
        </pc:sldMkLst>
        <pc:spChg chg="mod">
          <ac:chgData name="Phil Lemieux" userId="a742281b-1f55-4769-a511-54da6a5892b8" providerId="ADAL" clId="{B12FDCC0-5B7D-4367-BBC7-C361D513FE12}" dt="2026-06-14T03:31:37.726" v="232" actId="313"/>
          <ac:spMkLst>
            <pc:docMk/>
            <pc:sldMk cId="0" sldId="259"/>
            <ac:spMk id="9" creationId="{00000000-0000-0000-0000-000000000000}"/>
          </ac:spMkLst>
        </pc:spChg>
      </pc:sldChg>
      <pc:sldChg chg="modSp mod">
        <pc:chgData name="Phil Lemieux" userId="a742281b-1f55-4769-a511-54da6a5892b8" providerId="ADAL" clId="{B12FDCC0-5B7D-4367-BBC7-C361D513FE12}" dt="2026-06-14T03:32:42.115" v="254" actId="6549"/>
        <pc:sldMkLst>
          <pc:docMk/>
          <pc:sldMk cId="0" sldId="261"/>
        </pc:sldMkLst>
        <pc:spChg chg="mod">
          <ac:chgData name="Phil Lemieux" userId="a742281b-1f55-4769-a511-54da6a5892b8" providerId="ADAL" clId="{B12FDCC0-5B7D-4367-BBC7-C361D513FE12}" dt="2026-06-14T03:32:42.115" v="254" actId="6549"/>
          <ac:spMkLst>
            <pc:docMk/>
            <pc:sldMk cId="0" sldId="261"/>
            <ac:spMk id="4" creationId="{00000000-0000-0000-0000-000000000000}"/>
          </ac:spMkLst>
        </pc:spChg>
      </pc:sldChg>
      <pc:sldChg chg="modSp mod">
        <pc:chgData name="Phil Lemieux" userId="a742281b-1f55-4769-a511-54da6a5892b8" providerId="ADAL" clId="{B12FDCC0-5B7D-4367-BBC7-C361D513FE12}" dt="2026-06-14T03:33:57.696" v="258" actId="1076"/>
        <pc:sldMkLst>
          <pc:docMk/>
          <pc:sldMk cId="0" sldId="262"/>
        </pc:sldMkLst>
        <pc:spChg chg="mod">
          <ac:chgData name="Phil Lemieux" userId="a742281b-1f55-4769-a511-54da6a5892b8" providerId="ADAL" clId="{B12FDCC0-5B7D-4367-BBC7-C361D513FE12}" dt="2026-06-14T03:33:17.785" v="256" actId="14100"/>
          <ac:spMkLst>
            <pc:docMk/>
            <pc:sldMk cId="0" sldId="262"/>
            <ac:spMk id="23" creationId="{00000000-0000-0000-0000-000000000000}"/>
          </ac:spMkLst>
        </pc:spChg>
        <pc:spChg chg="mod">
          <ac:chgData name="Phil Lemieux" userId="a742281b-1f55-4769-a511-54da6a5892b8" providerId="ADAL" clId="{B12FDCC0-5B7D-4367-BBC7-C361D513FE12}" dt="2026-06-14T03:33:48.885" v="257" actId="1076"/>
          <ac:spMkLst>
            <pc:docMk/>
            <pc:sldMk cId="0" sldId="262"/>
            <ac:spMk id="27" creationId="{00000000-0000-0000-0000-000000000000}"/>
          </ac:spMkLst>
        </pc:spChg>
        <pc:spChg chg="mod">
          <ac:chgData name="Phil Lemieux" userId="a742281b-1f55-4769-a511-54da6a5892b8" providerId="ADAL" clId="{B12FDCC0-5B7D-4367-BBC7-C361D513FE12}" dt="2026-06-14T03:33:57.696" v="258" actId="1076"/>
          <ac:spMkLst>
            <pc:docMk/>
            <pc:sldMk cId="0" sldId="262"/>
            <ac:spMk id="28" creationId="{00000000-0000-0000-0000-000000000000}"/>
          </ac:spMkLst>
        </pc:spChg>
      </pc:sldChg>
      <pc:sldChg chg="modSp mod">
        <pc:chgData name="Phil Lemieux" userId="a742281b-1f55-4769-a511-54da6a5892b8" providerId="ADAL" clId="{B12FDCC0-5B7D-4367-BBC7-C361D513FE12}" dt="2026-06-14T03:35:52.394" v="288" actId="20577"/>
        <pc:sldMkLst>
          <pc:docMk/>
          <pc:sldMk cId="0" sldId="264"/>
        </pc:sldMkLst>
        <pc:spChg chg="mod">
          <ac:chgData name="Phil Lemieux" userId="a742281b-1f55-4769-a511-54da6a5892b8" providerId="ADAL" clId="{B12FDCC0-5B7D-4367-BBC7-C361D513FE12}" dt="2026-06-14T03:35:27.281" v="272" actId="20577"/>
          <ac:spMkLst>
            <pc:docMk/>
            <pc:sldMk cId="0" sldId="264"/>
            <ac:spMk id="5" creationId="{00000000-0000-0000-0000-000000000000}"/>
          </ac:spMkLst>
        </pc:spChg>
        <pc:spChg chg="mod">
          <ac:chgData name="Phil Lemieux" userId="a742281b-1f55-4769-a511-54da6a5892b8" providerId="ADAL" clId="{B12FDCC0-5B7D-4367-BBC7-C361D513FE12}" dt="2026-06-14T03:35:52.394" v="288" actId="20577"/>
          <ac:spMkLst>
            <pc:docMk/>
            <pc:sldMk cId="0" sldId="264"/>
            <ac:spMk id="11" creationId="{00000000-0000-0000-0000-000000000000}"/>
          </ac:spMkLst>
        </pc:spChg>
      </pc:sldChg>
      <pc:sldChg chg="modSp mod">
        <pc:chgData name="Phil Lemieux" userId="a742281b-1f55-4769-a511-54da6a5892b8" providerId="ADAL" clId="{B12FDCC0-5B7D-4367-BBC7-C361D513FE12}" dt="2026-06-14T03:38:00.930" v="337" actId="1076"/>
        <pc:sldMkLst>
          <pc:docMk/>
          <pc:sldMk cId="0" sldId="265"/>
        </pc:sldMkLst>
        <pc:spChg chg="mod">
          <ac:chgData name="Phil Lemieux" userId="a742281b-1f55-4769-a511-54da6a5892b8" providerId="ADAL" clId="{B12FDCC0-5B7D-4367-BBC7-C361D513FE12}" dt="2026-06-14T03:37:28.743" v="334" actId="1076"/>
          <ac:spMkLst>
            <pc:docMk/>
            <pc:sldMk cId="0" sldId="265"/>
            <ac:spMk id="2" creationId="{00000000-0000-0000-0000-000000000000}"/>
          </ac:spMkLst>
        </pc:spChg>
        <pc:spChg chg="mod">
          <ac:chgData name="Phil Lemieux" userId="a742281b-1f55-4769-a511-54da6a5892b8" providerId="ADAL" clId="{B12FDCC0-5B7D-4367-BBC7-C361D513FE12}" dt="2026-06-14T03:37:40.902" v="335" actId="255"/>
          <ac:spMkLst>
            <pc:docMk/>
            <pc:sldMk cId="0" sldId="265"/>
            <ac:spMk id="5" creationId="{00000000-0000-0000-0000-000000000000}"/>
          </ac:spMkLst>
        </pc:spChg>
        <pc:spChg chg="mod">
          <ac:chgData name="Phil Lemieux" userId="a742281b-1f55-4769-a511-54da6a5892b8" providerId="ADAL" clId="{B12FDCC0-5B7D-4367-BBC7-C361D513FE12}" dt="2026-06-14T03:38:00.930" v="337" actId="1076"/>
          <ac:spMkLst>
            <pc:docMk/>
            <pc:sldMk cId="0" sldId="265"/>
            <ac:spMk id="6" creationId="{00000000-0000-0000-0000-000000000000}"/>
          </ac:spMkLst>
        </pc:spChg>
        <pc:spChg chg="mod">
          <ac:chgData name="Phil Lemieux" userId="a742281b-1f55-4769-a511-54da6a5892b8" providerId="ADAL" clId="{B12FDCC0-5B7D-4367-BBC7-C361D513FE12}" dt="2026-06-14T03:37:56.295" v="336" actId="1076"/>
          <ac:spMkLst>
            <pc:docMk/>
            <pc:sldMk cId="0" sldId="265"/>
            <ac:spMk id="7" creationId="{00000000-0000-0000-0000-000000000000}"/>
          </ac:spMkLst>
        </pc:spChg>
        <pc:spChg chg="mod">
          <ac:chgData name="Phil Lemieux" userId="a742281b-1f55-4769-a511-54da6a5892b8" providerId="ADAL" clId="{B12FDCC0-5B7D-4367-BBC7-C361D513FE12}" dt="2026-06-14T03:36:06.888" v="289" actId="255"/>
          <ac:spMkLst>
            <pc:docMk/>
            <pc:sldMk cId="0" sldId="265"/>
            <ac:spMk id="11" creationId="{00000000-0000-0000-0000-000000000000}"/>
          </ac:spMkLst>
        </pc:spChg>
        <pc:spChg chg="mod">
          <ac:chgData name="Phil Lemieux" userId="a742281b-1f55-4769-a511-54da6a5892b8" providerId="ADAL" clId="{B12FDCC0-5B7D-4367-BBC7-C361D513FE12}" dt="2026-06-14T03:36:14.113" v="290" actId="255"/>
          <ac:spMkLst>
            <pc:docMk/>
            <pc:sldMk cId="0" sldId="265"/>
            <ac:spMk id="17" creationId="{00000000-0000-0000-0000-000000000000}"/>
          </ac:spMkLst>
        </pc:spChg>
        <pc:spChg chg="mod">
          <ac:chgData name="Phil Lemieux" userId="a742281b-1f55-4769-a511-54da6a5892b8" providerId="ADAL" clId="{B12FDCC0-5B7D-4367-BBC7-C361D513FE12}" dt="2026-06-14T03:36:18.988" v="291" actId="255"/>
          <ac:spMkLst>
            <pc:docMk/>
            <pc:sldMk cId="0" sldId="265"/>
            <ac:spMk id="23" creationId="{00000000-0000-0000-0000-000000000000}"/>
          </ac:spMkLst>
        </pc:spChg>
        <pc:spChg chg="mod">
          <ac:chgData name="Phil Lemieux" userId="a742281b-1f55-4769-a511-54da6a5892b8" providerId="ADAL" clId="{B12FDCC0-5B7D-4367-BBC7-C361D513FE12}" dt="2026-06-14T03:37:03.691" v="330" actId="20577"/>
          <ac:spMkLst>
            <pc:docMk/>
            <pc:sldMk cId="0" sldId="265"/>
            <ac:spMk id="25" creationId="{00000000-0000-0000-0000-000000000000}"/>
          </ac:spMkLst>
        </pc:spChg>
        <pc:spChg chg="mod">
          <ac:chgData name="Phil Lemieux" userId="a742281b-1f55-4769-a511-54da6a5892b8" providerId="ADAL" clId="{B12FDCC0-5B7D-4367-BBC7-C361D513FE12}" dt="2026-06-14T03:36:24.132" v="292" actId="255"/>
          <ac:spMkLst>
            <pc:docMk/>
            <pc:sldMk cId="0" sldId="265"/>
            <ac:spMk id="29" creationId="{00000000-0000-0000-0000-000000000000}"/>
          </ac:spMkLst>
        </pc:spChg>
      </pc:sldChg>
      <pc:sldChg chg="modSp mod">
        <pc:chgData name="Phil Lemieux" userId="a742281b-1f55-4769-a511-54da6a5892b8" providerId="ADAL" clId="{B12FDCC0-5B7D-4367-BBC7-C361D513FE12}" dt="2026-06-16T07:56:07.135" v="395" actId="20577"/>
        <pc:sldMkLst>
          <pc:docMk/>
          <pc:sldMk cId="0" sldId="266"/>
        </pc:sldMkLst>
        <pc:spChg chg="mod">
          <ac:chgData name="Phil Lemieux" userId="a742281b-1f55-4769-a511-54da6a5892b8" providerId="ADAL" clId="{B12FDCC0-5B7D-4367-BBC7-C361D513FE12}" dt="2026-06-14T03:38:24.510" v="338" actId="255"/>
          <ac:spMkLst>
            <pc:docMk/>
            <pc:sldMk cId="0" sldId="266"/>
            <ac:spMk id="5" creationId="{00000000-0000-0000-0000-000000000000}"/>
          </ac:spMkLst>
        </pc:spChg>
        <pc:spChg chg="mod">
          <ac:chgData name="Phil Lemieux" userId="a742281b-1f55-4769-a511-54da6a5892b8" providerId="ADAL" clId="{B12FDCC0-5B7D-4367-BBC7-C361D513FE12}" dt="2026-06-14T03:38:36.868" v="344" actId="20577"/>
          <ac:spMkLst>
            <pc:docMk/>
            <pc:sldMk cId="0" sldId="266"/>
            <ac:spMk id="12" creationId="{00000000-0000-0000-0000-000000000000}"/>
          </ac:spMkLst>
        </pc:spChg>
        <pc:spChg chg="mod">
          <ac:chgData name="Phil Lemieux" userId="a742281b-1f55-4769-a511-54da6a5892b8" providerId="ADAL" clId="{B12FDCC0-5B7D-4367-BBC7-C361D513FE12}" dt="2026-06-16T07:56:07.135" v="395" actId="20577"/>
          <ac:spMkLst>
            <pc:docMk/>
            <pc:sldMk cId="0" sldId="266"/>
            <ac:spMk id="27" creationId="{00000000-0000-0000-0000-000000000000}"/>
          </ac:spMkLst>
        </pc:spChg>
        <pc:spChg chg="mod">
          <ac:chgData name="Phil Lemieux" userId="a742281b-1f55-4769-a511-54da6a5892b8" providerId="ADAL" clId="{B12FDCC0-5B7D-4367-BBC7-C361D513FE12}" dt="2026-06-14T03:40:26.612" v="383" actId="6549"/>
          <ac:spMkLst>
            <pc:docMk/>
            <pc:sldMk cId="0" sldId="266"/>
            <ac:spMk id="42" creationId="{00000000-0000-0000-0000-000000000000}"/>
          </ac:spMkLst>
        </pc:spChg>
      </pc:sldChg>
      <pc:sldChg chg="modSp mod">
        <pc:chgData name="Phil Lemieux" userId="a742281b-1f55-4769-a511-54da6a5892b8" providerId="ADAL" clId="{B12FDCC0-5B7D-4367-BBC7-C361D513FE12}" dt="2026-06-16T07:57:47.621" v="415" actId="20577"/>
        <pc:sldMkLst>
          <pc:docMk/>
          <pc:sldMk cId="0" sldId="268"/>
        </pc:sldMkLst>
        <pc:spChg chg="mod">
          <ac:chgData name="Phil Lemieux" userId="a742281b-1f55-4769-a511-54da6a5892b8" providerId="ADAL" clId="{B12FDCC0-5B7D-4367-BBC7-C361D513FE12}" dt="2026-06-16T07:57:47.621" v="415" actId="20577"/>
          <ac:spMkLst>
            <pc:docMk/>
            <pc:sldMk cId="0" sldId="268"/>
            <ac:spMk id="20" creationId="{00000000-0000-0000-0000-000000000000}"/>
          </ac:spMkLst>
        </pc:spChg>
      </pc:sldChg>
      <pc:sldChg chg="modSp mod">
        <pc:chgData name="Phil Lemieux" userId="a742281b-1f55-4769-a511-54da6a5892b8" providerId="ADAL" clId="{B12FDCC0-5B7D-4367-BBC7-C361D513FE12}" dt="2026-06-16T07:58:56.053" v="553" actId="20577"/>
        <pc:sldMkLst>
          <pc:docMk/>
          <pc:sldMk cId="0" sldId="270"/>
        </pc:sldMkLst>
        <pc:spChg chg="mod">
          <ac:chgData name="Phil Lemieux" userId="a742281b-1f55-4769-a511-54da6a5892b8" providerId="ADAL" clId="{B12FDCC0-5B7D-4367-BBC7-C361D513FE12}" dt="2026-06-16T07:58:56.053" v="553" actId="20577"/>
          <ac:spMkLst>
            <pc:docMk/>
            <pc:sldMk cId="0" sldId="270"/>
            <ac:spMk id="1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5586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we're here to make risk management simple. Three letters: W-R-A-P. By the end of this 15 minutes, you will know exactly what to do.</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Playbook is not optional reading — it governs your insurance. Before you plan any activity, check the Playbook. Cat A — go ahead. Cat B — get an insured operator. Cat C — don't even think about it. Cat D — check the rules first, then proceed.</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Common sense is your foundation — but the law sets a minimum standard that goes beyond instinct. You need both. Walk the grounds AND fill in the forms. Brief your team AND keep the records. Your insurance will thank you.</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volunteers are your greatest asset. They handle livestock, drive machinery, marshal crowds. Brief them. Protect them. Document everything. The $460,000 claim for the volunteer crushed unloading cattle panels — that could happen anywhere. Don't let it.</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federal government initiated this inquiry because the system is broken — but it hasn't been fixed yet. You're operating in the most litigious environment in the world. Your written risk management is your shield. Use it.</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tools. That's your whole framework. Website. Risk Assessment. Playbook. Use them before every show. And when something does go wrong — because it will — your insurance will respond if you've done the work.</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genuine warmth. These people give everything. They don't get paid. They don't get enough thanks. Tell them: WRAP is simple — because it has to be. Because you're all running on goodwill, community spirit, and not enough sleep. Thank them from the heart.</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the backbone of rural community life. Whether you've been running shows for decades or this is your first year, our job is to support you. Risk management doesn't have to be complicated.</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reasons this matters. The law requires it. Your insurance depends on it. And most importantly — someone could die. We've seen deaths at country shows. That trauma ripples through communities for years. Let's do what we can to prevent it.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aren't horror stories from newspapers. These are real claims from shows just like yours. The legal environment has fundamentally changed. Good intentions are no longer enough — documentation is your protection.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at the top of this table. Slip and trip, animal incidents, vehicle incidents, rides — all HIGH. These are not edge cases. They are the everyday reality of running a country show. Know your risk profile before you plan your event.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tools. One acronym. WRAP. Website. Risk Assessment. Playbook. That's your entire risk management framework right there. Everything else is detail.</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website is your starting point. Checklists. Templates. Guides. All there. Your show's own incident history is also one of your best planning tools — use it. And keep checking back because we're adding to it all the time.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matrix is your visual tool. Every activity at your show gets plotted by how likely an incident is, and how severe the consequences would be. Rides, Rodeo, Horse Events — all in the red zone. They need the most attention, the most documentation, and the most controls.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template. Two tables. Top: what activity, what could go wrong, how bad, how likely, risk level. Bottom: for each hazard, what are you doing about it, and is it enough? That's it. Fill it in before the show. Keep it on file.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5029200" cy="5143500"/>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4480560" y="0"/>
            <a:ext cx="1097280" cy="5143500"/>
          </a:xfrm>
          <a:prstGeom prst="rect">
            <a:avLst/>
          </a:prstGeom>
          <a:solidFill>
            <a:srgbClr val="0E7C86"/>
          </a:solidFill>
          <a:ln w="12700">
            <a:solidFill>
              <a:srgbClr val="0E7C86"/>
            </a:solidFill>
            <a:prstDash val="solid"/>
          </a:ln>
        </p:spPr>
        <p:txBody>
          <a:bodyPr/>
          <a:lstStyle/>
          <a:p>
            <a:endParaRPr lang="en-AU"/>
          </a:p>
        </p:txBody>
      </p:sp>
      <p:pic>
        <p:nvPicPr>
          <p:cNvPr id="4" name="Image 0" descr="preencoded.png"/>
          <p:cNvPicPr>
            <a:picLocks noChangeAspect="1"/>
          </p:cNvPicPr>
          <p:nvPr/>
        </p:nvPicPr>
        <p:blipFill>
          <a:blip r:embed="rId3"/>
          <a:stretch>
            <a:fillRect/>
          </a:stretch>
        </p:blipFill>
        <p:spPr>
          <a:xfrm>
            <a:off x="274320" y="137160"/>
            <a:ext cx="3840480" cy="1501360"/>
          </a:xfrm>
          <a:prstGeom prst="rect">
            <a:avLst/>
          </a:prstGeom>
        </p:spPr>
      </p:pic>
      <p:sp>
        <p:nvSpPr>
          <p:cNvPr id="5" name="Shape 2"/>
          <p:cNvSpPr/>
          <p:nvPr/>
        </p:nvSpPr>
        <p:spPr>
          <a:xfrm>
            <a:off x="411480" y="1783080"/>
            <a:ext cx="1280160" cy="50292"/>
          </a:xfrm>
          <a:prstGeom prst="rect">
            <a:avLst/>
          </a:prstGeom>
          <a:solidFill>
            <a:srgbClr val="17A8B3"/>
          </a:solidFill>
          <a:ln w="12700">
            <a:solidFill>
              <a:srgbClr val="17A8B3"/>
            </a:solidFill>
            <a:prstDash val="solid"/>
          </a:ln>
        </p:spPr>
        <p:txBody>
          <a:bodyPr/>
          <a:lstStyle/>
          <a:p>
            <a:endParaRPr lang="en-AU"/>
          </a:p>
        </p:txBody>
      </p:sp>
      <p:sp>
        <p:nvSpPr>
          <p:cNvPr id="6" name="Text 3"/>
          <p:cNvSpPr/>
          <p:nvPr/>
        </p:nvSpPr>
        <p:spPr>
          <a:xfrm>
            <a:off x="320040" y="1874520"/>
            <a:ext cx="4572000" cy="1691640"/>
          </a:xfrm>
          <a:prstGeom prst="rect">
            <a:avLst/>
          </a:prstGeom>
          <a:noFill/>
          <a:ln/>
        </p:spPr>
        <p:txBody>
          <a:bodyPr wrap="square" lIns="0" tIns="0" rIns="0" bIns="0" rtlCol="0" anchor="ctr"/>
          <a:lstStyle/>
          <a:p>
            <a:pPr marL="0" indent="0">
              <a:lnSpc>
                <a:spcPct val="120000"/>
              </a:lnSpc>
              <a:buNone/>
            </a:pPr>
            <a:r>
              <a:rPr lang="en-US" sz="4000" b="1" dirty="0">
                <a:solidFill>
                  <a:srgbClr val="FFFFFF"/>
                </a:solidFill>
                <a:latin typeface="Cambria" pitchFamily="34" charset="0"/>
                <a:ea typeface="Cambria" pitchFamily="34" charset="-122"/>
                <a:cs typeface="Cambria" pitchFamily="34" charset="-120"/>
              </a:rPr>
              <a:t>Putting on a</a:t>
            </a:r>
            <a:endParaRPr lang="en-US" sz="4000" dirty="0"/>
          </a:p>
          <a:p>
            <a:pPr marL="0" indent="0">
              <a:lnSpc>
                <a:spcPct val="120000"/>
              </a:lnSpc>
              <a:buNone/>
            </a:pPr>
            <a:r>
              <a:rPr lang="en-US" sz="4000" b="1" dirty="0">
                <a:solidFill>
                  <a:srgbClr val="FFFFFF"/>
                </a:solidFill>
                <a:latin typeface="Cambria" pitchFamily="34" charset="0"/>
                <a:ea typeface="Cambria" pitchFamily="34" charset="-122"/>
                <a:cs typeface="Cambria" pitchFamily="34" charset="-120"/>
              </a:rPr>
              <a:t>Great Safe Show</a:t>
            </a:r>
            <a:endParaRPr lang="en-US" sz="4000" dirty="0"/>
          </a:p>
        </p:txBody>
      </p:sp>
      <p:sp>
        <p:nvSpPr>
          <p:cNvPr id="7" name="Text 4"/>
          <p:cNvSpPr/>
          <p:nvPr/>
        </p:nvSpPr>
        <p:spPr>
          <a:xfrm>
            <a:off x="411480" y="3639312"/>
            <a:ext cx="4389120" cy="457200"/>
          </a:xfrm>
          <a:prstGeom prst="rect">
            <a:avLst/>
          </a:prstGeom>
          <a:noFill/>
          <a:ln/>
        </p:spPr>
        <p:txBody>
          <a:bodyPr wrap="square" lIns="0" tIns="0" rIns="0" bIns="0" rtlCol="0" anchor="ctr"/>
          <a:lstStyle/>
          <a:p>
            <a:pPr marL="0" indent="0">
              <a:buNone/>
            </a:pPr>
            <a:r>
              <a:rPr lang="en-US" sz="1500" dirty="0">
                <a:solidFill>
                  <a:srgbClr val="B2EEF1"/>
                </a:solidFill>
                <a:latin typeface="Calibri" pitchFamily="34" charset="0"/>
                <a:ea typeface="Calibri" pitchFamily="34" charset="-122"/>
                <a:cs typeface="Calibri" pitchFamily="34" charset="-120"/>
              </a:rPr>
              <a:t>Risk Management for NSW Country Shows</a:t>
            </a:r>
            <a:endParaRPr lang="en-US" sz="1500" dirty="0"/>
          </a:p>
        </p:txBody>
      </p:sp>
      <p:sp>
        <p:nvSpPr>
          <p:cNvPr id="8" name="Text 5"/>
          <p:cNvSpPr/>
          <p:nvPr/>
        </p:nvSpPr>
        <p:spPr>
          <a:xfrm>
            <a:off x="411480" y="4133088"/>
            <a:ext cx="4389120" cy="384048"/>
          </a:xfrm>
          <a:prstGeom prst="rect">
            <a:avLst/>
          </a:prstGeom>
          <a:noFill/>
          <a:ln/>
        </p:spPr>
        <p:txBody>
          <a:bodyPr wrap="square" lIns="0" tIns="0" rIns="0" bIns="0" rtlCol="0" anchor="ctr"/>
          <a:lstStyle/>
          <a:p>
            <a:pPr marL="0" indent="0">
              <a:buNone/>
            </a:pPr>
            <a:r>
              <a:rPr lang="en-US" sz="1200" i="1" dirty="0">
                <a:solidFill>
                  <a:srgbClr val="2DD4DF"/>
                </a:solidFill>
                <a:latin typeface="Calibri" pitchFamily="34" charset="0"/>
                <a:ea typeface="Calibri" pitchFamily="34" charset="-122"/>
                <a:cs typeface="Calibri" pitchFamily="34" charset="-120"/>
              </a:rPr>
              <a:t>Protecting Volunteers &amp; Visitors Across 190+ Shows</a:t>
            </a:r>
            <a:endParaRPr lang="en-US" sz="1200" dirty="0"/>
          </a:p>
        </p:txBody>
      </p:sp>
      <p:sp>
        <p:nvSpPr>
          <p:cNvPr id="9" name="Shape 6"/>
          <p:cNvSpPr/>
          <p:nvPr/>
        </p:nvSpPr>
        <p:spPr>
          <a:xfrm>
            <a:off x="0" y="4828032"/>
            <a:ext cx="9144000" cy="315468"/>
          </a:xfrm>
          <a:prstGeom prst="rect">
            <a:avLst/>
          </a:prstGeom>
          <a:solidFill>
            <a:srgbClr val="17A8B3"/>
          </a:solidFill>
          <a:ln w="12700">
            <a:solidFill>
              <a:srgbClr val="17A8B3"/>
            </a:solidFill>
            <a:prstDash val="solid"/>
          </a:ln>
        </p:spPr>
        <p:txBody>
          <a:bodyPr/>
          <a:lstStyle/>
          <a:p>
            <a:endParaRPr lang="en-AU"/>
          </a:p>
        </p:txBody>
      </p:sp>
      <p:sp>
        <p:nvSpPr>
          <p:cNvPr id="10" name="Text 7"/>
          <p:cNvSpPr/>
          <p:nvPr/>
        </p:nvSpPr>
        <p:spPr>
          <a:xfrm>
            <a:off x="0" y="4828032"/>
            <a:ext cx="9144000" cy="315468"/>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Risk Management Advisory – </a:t>
            </a:r>
            <a:r>
              <a:rPr lang="en-US" sz="1200" b="1" dirty="0" err="1">
                <a:solidFill>
                  <a:srgbClr val="FFFFFF"/>
                </a:solidFill>
                <a:latin typeface="Calibri" pitchFamily="34" charset="0"/>
                <a:ea typeface="Calibri" pitchFamily="34" charset="-122"/>
                <a:cs typeface="Calibri" pitchFamily="34" charset="-120"/>
              </a:rPr>
              <a:t>AgShows</a:t>
            </a:r>
            <a:r>
              <a:rPr lang="en-US" sz="1200" b="1" dirty="0">
                <a:solidFill>
                  <a:srgbClr val="FFFFFF"/>
                </a:solidFill>
                <a:latin typeface="Calibri" pitchFamily="34" charset="0"/>
                <a:ea typeface="Calibri" pitchFamily="34" charset="-122"/>
                <a:cs typeface="Calibri" pitchFamily="34" charset="-120"/>
              </a:rPr>
              <a:t> NSW</a:t>
            </a:r>
            <a:endParaRPr lang="en-US" sz="1200" dirty="0"/>
          </a:p>
        </p:txBody>
      </p:sp>
      <p:sp>
        <p:nvSpPr>
          <p:cNvPr id="11" name="Shape 8"/>
          <p:cNvSpPr/>
          <p:nvPr/>
        </p:nvSpPr>
        <p:spPr>
          <a:xfrm>
            <a:off x="5120640" y="0"/>
            <a:ext cx="4023360" cy="4828032"/>
          </a:xfrm>
          <a:prstGeom prst="rect">
            <a:avLst/>
          </a:prstGeom>
          <a:solidFill>
            <a:srgbClr val="16213E"/>
          </a:solidFill>
          <a:ln w="12700">
            <a:solidFill>
              <a:srgbClr val="16213E"/>
            </a:solidFill>
            <a:prstDash val="solid"/>
          </a:ln>
        </p:spPr>
        <p:txBody>
          <a:bodyPr/>
          <a:lstStyle/>
          <a:p>
            <a:endParaRPr lang="en-AU"/>
          </a:p>
        </p:txBody>
      </p:sp>
      <p:sp>
        <p:nvSpPr>
          <p:cNvPr id="12" name="Shape 9"/>
          <p:cNvSpPr/>
          <p:nvPr/>
        </p:nvSpPr>
        <p:spPr>
          <a:xfrm>
            <a:off x="5486400" y="274320"/>
            <a:ext cx="3200400" cy="1115568"/>
          </a:xfrm>
          <a:prstGeom prst="roundRect">
            <a:avLst>
              <a:gd name="adj" fmla="val 8197"/>
            </a:avLst>
          </a:prstGeom>
          <a:solidFill>
            <a:srgbClr val="0E7C86"/>
          </a:solidFill>
          <a:ln/>
          <a:effectLst>
            <a:outerShdw blurRad="152400" dist="50800" dir="8100000" algn="bl" rotWithShape="0">
              <a:srgbClr val="000000">
                <a:alpha val="22000"/>
              </a:srgbClr>
            </a:outerShdw>
          </a:effectLst>
        </p:spPr>
        <p:txBody>
          <a:bodyPr/>
          <a:lstStyle/>
          <a:p>
            <a:endParaRPr lang="en-AU"/>
          </a:p>
        </p:txBody>
      </p:sp>
      <p:sp>
        <p:nvSpPr>
          <p:cNvPr id="13" name="Shape 10"/>
          <p:cNvSpPr/>
          <p:nvPr/>
        </p:nvSpPr>
        <p:spPr>
          <a:xfrm>
            <a:off x="5486400" y="274320"/>
            <a:ext cx="3200400" cy="50292"/>
          </a:xfrm>
          <a:prstGeom prst="rect">
            <a:avLst/>
          </a:prstGeom>
          <a:solidFill>
            <a:srgbClr val="17A8B3"/>
          </a:solidFill>
          <a:ln w="12700">
            <a:solidFill>
              <a:srgbClr val="17A8B3"/>
            </a:solidFill>
            <a:prstDash val="solid"/>
          </a:ln>
        </p:spPr>
        <p:txBody>
          <a:bodyPr/>
          <a:lstStyle/>
          <a:p>
            <a:endParaRPr lang="en-AU"/>
          </a:p>
        </p:txBody>
      </p:sp>
      <p:sp>
        <p:nvSpPr>
          <p:cNvPr id="14" name="Text 11"/>
          <p:cNvSpPr/>
          <p:nvPr/>
        </p:nvSpPr>
        <p:spPr>
          <a:xfrm>
            <a:off x="5532120" y="365760"/>
            <a:ext cx="3108960" cy="621792"/>
          </a:xfrm>
          <a:prstGeom prst="rect">
            <a:avLst/>
          </a:prstGeom>
          <a:noFill/>
          <a:ln/>
        </p:spPr>
        <p:txBody>
          <a:bodyPr wrap="square" lIns="0" tIns="0" rIns="0" bIns="0" rtlCol="0" anchor="ctr"/>
          <a:lstStyle/>
          <a:p>
            <a:pPr marL="0" indent="0" algn="ctr">
              <a:buNone/>
            </a:pPr>
            <a:r>
              <a:rPr lang="en-US" sz="4000" b="1" dirty="0">
                <a:solidFill>
                  <a:srgbClr val="2DD4DF"/>
                </a:solidFill>
                <a:latin typeface="Cambria" pitchFamily="34" charset="0"/>
                <a:ea typeface="Cambria" pitchFamily="34" charset="-122"/>
                <a:cs typeface="Cambria" pitchFamily="34" charset="-120"/>
              </a:rPr>
              <a:t>190+</a:t>
            </a:r>
            <a:endParaRPr lang="en-US" sz="4000" dirty="0"/>
          </a:p>
        </p:txBody>
      </p:sp>
      <p:sp>
        <p:nvSpPr>
          <p:cNvPr id="15" name="Text 12"/>
          <p:cNvSpPr/>
          <p:nvPr/>
        </p:nvSpPr>
        <p:spPr>
          <a:xfrm>
            <a:off x="5532120" y="969264"/>
            <a:ext cx="3108960" cy="347472"/>
          </a:xfrm>
          <a:prstGeom prst="rect">
            <a:avLst/>
          </a:prstGeom>
          <a:noFill/>
          <a:ln/>
        </p:spPr>
        <p:txBody>
          <a:bodyPr wrap="square" lIns="0" tIns="0" rIns="0" bIns="0" rtlCol="0" anchor="ctr"/>
          <a:lstStyle/>
          <a:p>
            <a:pPr marL="0" indent="0" algn="ctr">
              <a:buNone/>
            </a:pPr>
            <a:r>
              <a:rPr lang="en-US" sz="1400" dirty="0">
                <a:solidFill>
                  <a:srgbClr val="B2EEF1"/>
                </a:solidFill>
                <a:latin typeface="Calibri" pitchFamily="34" charset="0"/>
                <a:ea typeface="Calibri" pitchFamily="34" charset="-122"/>
                <a:cs typeface="Calibri" pitchFamily="34" charset="-120"/>
              </a:rPr>
              <a:t>NSW Country Shows</a:t>
            </a:r>
            <a:endParaRPr lang="en-US" sz="1400" dirty="0"/>
          </a:p>
        </p:txBody>
      </p:sp>
      <p:sp>
        <p:nvSpPr>
          <p:cNvPr id="16" name="Shape 13"/>
          <p:cNvSpPr/>
          <p:nvPr/>
        </p:nvSpPr>
        <p:spPr>
          <a:xfrm>
            <a:off x="5486400" y="1856232"/>
            <a:ext cx="3200400" cy="1115568"/>
          </a:xfrm>
          <a:prstGeom prst="roundRect">
            <a:avLst>
              <a:gd name="adj" fmla="val 8197"/>
            </a:avLst>
          </a:prstGeom>
          <a:solidFill>
            <a:srgbClr val="0E7C86"/>
          </a:solidFill>
          <a:ln/>
          <a:effectLst>
            <a:outerShdw blurRad="152400" dist="50800" dir="8100000" algn="bl" rotWithShape="0">
              <a:srgbClr val="000000">
                <a:alpha val="22000"/>
              </a:srgbClr>
            </a:outerShdw>
          </a:effectLst>
        </p:spPr>
        <p:txBody>
          <a:bodyPr/>
          <a:lstStyle/>
          <a:p>
            <a:endParaRPr lang="en-AU"/>
          </a:p>
        </p:txBody>
      </p:sp>
      <p:sp>
        <p:nvSpPr>
          <p:cNvPr id="17" name="Shape 14"/>
          <p:cNvSpPr/>
          <p:nvPr/>
        </p:nvSpPr>
        <p:spPr>
          <a:xfrm>
            <a:off x="5486400" y="1856232"/>
            <a:ext cx="3200400" cy="50292"/>
          </a:xfrm>
          <a:prstGeom prst="rect">
            <a:avLst/>
          </a:prstGeom>
          <a:solidFill>
            <a:srgbClr val="17A8B3"/>
          </a:solidFill>
          <a:ln w="12700">
            <a:solidFill>
              <a:srgbClr val="17A8B3"/>
            </a:solidFill>
            <a:prstDash val="solid"/>
          </a:ln>
        </p:spPr>
        <p:txBody>
          <a:bodyPr/>
          <a:lstStyle/>
          <a:p>
            <a:endParaRPr lang="en-AU"/>
          </a:p>
        </p:txBody>
      </p:sp>
      <p:sp>
        <p:nvSpPr>
          <p:cNvPr id="18" name="Text 15"/>
          <p:cNvSpPr/>
          <p:nvPr/>
        </p:nvSpPr>
        <p:spPr>
          <a:xfrm>
            <a:off x="5532120" y="1947672"/>
            <a:ext cx="3108960" cy="621792"/>
          </a:xfrm>
          <a:prstGeom prst="rect">
            <a:avLst/>
          </a:prstGeom>
          <a:noFill/>
          <a:ln/>
        </p:spPr>
        <p:txBody>
          <a:bodyPr wrap="square" lIns="0" tIns="0" rIns="0" bIns="0" rtlCol="0" anchor="ctr"/>
          <a:lstStyle/>
          <a:p>
            <a:pPr marL="0" indent="0" algn="ctr">
              <a:buNone/>
            </a:pPr>
            <a:r>
              <a:rPr lang="en-US" sz="4000" b="1" dirty="0">
                <a:solidFill>
                  <a:srgbClr val="2DD4DF"/>
                </a:solidFill>
                <a:latin typeface="Cambria" pitchFamily="34" charset="0"/>
                <a:ea typeface="Cambria" pitchFamily="34" charset="-122"/>
                <a:cs typeface="Cambria" pitchFamily="34" charset="-120"/>
              </a:rPr>
              <a:t>100%</a:t>
            </a:r>
            <a:endParaRPr lang="en-US" sz="4000" dirty="0"/>
          </a:p>
        </p:txBody>
      </p:sp>
      <p:sp>
        <p:nvSpPr>
          <p:cNvPr id="19" name="Text 16"/>
          <p:cNvSpPr/>
          <p:nvPr/>
        </p:nvSpPr>
        <p:spPr>
          <a:xfrm>
            <a:off x="5532120" y="2551176"/>
            <a:ext cx="3108960" cy="347472"/>
          </a:xfrm>
          <a:prstGeom prst="rect">
            <a:avLst/>
          </a:prstGeom>
          <a:noFill/>
          <a:ln/>
        </p:spPr>
        <p:txBody>
          <a:bodyPr wrap="square" lIns="0" tIns="0" rIns="0" bIns="0" rtlCol="0" anchor="ctr"/>
          <a:lstStyle/>
          <a:p>
            <a:pPr marL="0" indent="0" algn="ctr">
              <a:buNone/>
            </a:pPr>
            <a:r>
              <a:rPr lang="en-US" sz="1400" dirty="0">
                <a:solidFill>
                  <a:srgbClr val="B2EEF1"/>
                </a:solidFill>
                <a:latin typeface="Calibri" pitchFamily="34" charset="0"/>
                <a:ea typeface="Calibri" pitchFamily="34" charset="-122"/>
                <a:cs typeface="Calibri" pitchFamily="34" charset="-120"/>
              </a:rPr>
              <a:t>Volunteer Run</a:t>
            </a:r>
            <a:endParaRPr lang="en-US" sz="1400" dirty="0"/>
          </a:p>
        </p:txBody>
      </p:sp>
      <p:sp>
        <p:nvSpPr>
          <p:cNvPr id="20" name="Shape 17"/>
          <p:cNvSpPr/>
          <p:nvPr/>
        </p:nvSpPr>
        <p:spPr>
          <a:xfrm>
            <a:off x="5486400" y="3438144"/>
            <a:ext cx="3200400" cy="1115568"/>
          </a:xfrm>
          <a:prstGeom prst="roundRect">
            <a:avLst>
              <a:gd name="adj" fmla="val 8197"/>
            </a:avLst>
          </a:prstGeom>
          <a:solidFill>
            <a:srgbClr val="0E7C86"/>
          </a:solidFill>
          <a:ln/>
          <a:effectLst>
            <a:outerShdw blurRad="152400" dist="50800" dir="8100000" algn="bl" rotWithShape="0">
              <a:srgbClr val="000000">
                <a:alpha val="22000"/>
              </a:srgbClr>
            </a:outerShdw>
          </a:effectLst>
        </p:spPr>
        <p:txBody>
          <a:bodyPr/>
          <a:lstStyle/>
          <a:p>
            <a:endParaRPr lang="en-AU"/>
          </a:p>
        </p:txBody>
      </p:sp>
      <p:sp>
        <p:nvSpPr>
          <p:cNvPr id="21" name="Shape 18"/>
          <p:cNvSpPr/>
          <p:nvPr/>
        </p:nvSpPr>
        <p:spPr>
          <a:xfrm>
            <a:off x="5486400" y="3438144"/>
            <a:ext cx="3200400" cy="50292"/>
          </a:xfrm>
          <a:prstGeom prst="rect">
            <a:avLst/>
          </a:prstGeom>
          <a:solidFill>
            <a:srgbClr val="17A8B3"/>
          </a:solidFill>
          <a:ln w="12700">
            <a:solidFill>
              <a:srgbClr val="17A8B3"/>
            </a:solidFill>
            <a:prstDash val="solid"/>
          </a:ln>
        </p:spPr>
        <p:txBody>
          <a:bodyPr/>
          <a:lstStyle/>
          <a:p>
            <a:endParaRPr lang="en-AU"/>
          </a:p>
        </p:txBody>
      </p:sp>
      <p:sp>
        <p:nvSpPr>
          <p:cNvPr id="22" name="Text 19"/>
          <p:cNvSpPr/>
          <p:nvPr/>
        </p:nvSpPr>
        <p:spPr>
          <a:xfrm>
            <a:off x="5532120" y="3529584"/>
            <a:ext cx="3108960" cy="621792"/>
          </a:xfrm>
          <a:prstGeom prst="rect">
            <a:avLst/>
          </a:prstGeom>
          <a:noFill/>
          <a:ln/>
        </p:spPr>
        <p:txBody>
          <a:bodyPr wrap="square" lIns="0" tIns="0" rIns="0" bIns="0" rtlCol="0" anchor="ctr"/>
          <a:lstStyle/>
          <a:p>
            <a:pPr marL="0" indent="0" algn="ctr">
              <a:buNone/>
            </a:pPr>
            <a:r>
              <a:rPr lang="en-US" sz="4000" b="1" dirty="0">
                <a:solidFill>
                  <a:srgbClr val="2DD4DF"/>
                </a:solidFill>
                <a:latin typeface="Cambria" pitchFamily="34" charset="0"/>
                <a:ea typeface="Cambria" pitchFamily="34" charset="-122"/>
                <a:cs typeface="Cambria" pitchFamily="34" charset="-120"/>
              </a:rPr>
              <a:t>1</a:t>
            </a:r>
            <a:endParaRPr lang="en-US" sz="4000" dirty="0"/>
          </a:p>
        </p:txBody>
      </p:sp>
      <p:sp>
        <p:nvSpPr>
          <p:cNvPr id="23" name="Text 20"/>
          <p:cNvSpPr/>
          <p:nvPr/>
        </p:nvSpPr>
        <p:spPr>
          <a:xfrm>
            <a:off x="5532120" y="4133088"/>
            <a:ext cx="3108960" cy="347472"/>
          </a:xfrm>
          <a:prstGeom prst="rect">
            <a:avLst/>
          </a:prstGeom>
          <a:noFill/>
          <a:ln/>
        </p:spPr>
        <p:txBody>
          <a:bodyPr wrap="square" lIns="0" tIns="0" rIns="0" bIns="0" rtlCol="0" anchor="ctr"/>
          <a:lstStyle/>
          <a:p>
            <a:pPr marL="0" indent="0" algn="ctr">
              <a:buNone/>
            </a:pPr>
            <a:r>
              <a:rPr lang="en-US" sz="1400" dirty="0">
                <a:solidFill>
                  <a:srgbClr val="B2EEF1"/>
                </a:solidFill>
                <a:latin typeface="Calibri" pitchFamily="34" charset="0"/>
                <a:ea typeface="Calibri" pitchFamily="34" charset="-122"/>
                <a:cs typeface="Calibri" pitchFamily="34" charset="-120"/>
              </a:rPr>
              <a:t>Simple Framework</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6213E"/>
        </a:solidFill>
        <a:effectLst/>
      </p:bgPr>
    </p:bg>
    <p:spTree>
      <p:nvGrpSpPr>
        <p:cNvPr id="1" name=""/>
        <p:cNvGrpSpPr/>
        <p:nvPr/>
      </p:nvGrpSpPr>
      <p:grpSpPr>
        <a:xfrm>
          <a:off x="0" y="0"/>
          <a:ext cx="0" cy="0"/>
          <a:chOff x="0" y="0"/>
          <a:chExt cx="0" cy="0"/>
        </a:xfrm>
      </p:grpSpPr>
      <p:sp>
        <p:nvSpPr>
          <p:cNvPr id="2" name="Shape 0"/>
          <p:cNvSpPr/>
          <p:nvPr/>
        </p:nvSpPr>
        <p:spPr>
          <a:xfrm>
            <a:off x="0" y="0"/>
            <a:ext cx="9144000" cy="2011680"/>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F0A500"/>
          </a:solidFill>
          <a:ln w="12700">
            <a:solidFill>
              <a:srgbClr val="F0A500"/>
            </a:solidFill>
            <a:prstDash val="solid"/>
          </a:ln>
        </p:spPr>
        <p:txBody>
          <a:bodyPr/>
          <a:lstStyle/>
          <a:p>
            <a:endParaRPr lang="en-AU"/>
          </a:p>
        </p:txBody>
      </p:sp>
      <p:sp>
        <p:nvSpPr>
          <p:cNvPr id="4" name="Text 2"/>
          <p:cNvSpPr/>
          <p:nvPr/>
        </p:nvSpPr>
        <p:spPr>
          <a:xfrm>
            <a:off x="411480" y="109728"/>
            <a:ext cx="6400800" cy="685800"/>
          </a:xfrm>
          <a:prstGeom prst="rect">
            <a:avLst/>
          </a:prstGeom>
          <a:noFill/>
          <a:ln/>
        </p:spPr>
        <p:txBody>
          <a:bodyPr wrap="square" lIns="0" tIns="0" rIns="0" bIns="0" rtlCol="0" anchor="ctr"/>
          <a:lstStyle/>
          <a:p>
            <a:pPr marL="0" indent="0">
              <a:buNone/>
            </a:pPr>
            <a:r>
              <a:rPr lang="en-US" sz="3400" b="1" dirty="0">
                <a:solidFill>
                  <a:srgbClr val="FFFFFF"/>
                </a:solidFill>
                <a:latin typeface="Cambria" pitchFamily="34" charset="0"/>
                <a:ea typeface="Cambria" pitchFamily="34" charset="-122"/>
                <a:cs typeface="Cambria" pitchFamily="34" charset="-120"/>
              </a:rPr>
              <a:t>P — The Playbook</a:t>
            </a:r>
            <a:endParaRPr lang="en-US" sz="3400" dirty="0"/>
          </a:p>
        </p:txBody>
      </p:sp>
      <p:sp>
        <p:nvSpPr>
          <p:cNvPr id="5" name="Text 3"/>
          <p:cNvSpPr/>
          <p:nvPr/>
        </p:nvSpPr>
        <p:spPr>
          <a:xfrm>
            <a:off x="411480" y="786384"/>
            <a:ext cx="8321040" cy="384048"/>
          </a:xfrm>
          <a:prstGeom prst="rect">
            <a:avLst/>
          </a:prstGeom>
          <a:noFill/>
          <a:ln/>
        </p:spPr>
        <p:txBody>
          <a:bodyPr wrap="square" lIns="0" tIns="0" rIns="0" bIns="0" rtlCol="0" anchor="ctr"/>
          <a:lstStyle/>
          <a:p>
            <a:pPr marL="0" indent="0">
              <a:buNone/>
            </a:pPr>
            <a:r>
              <a:rPr lang="en-US" sz="2000" i="1" dirty="0">
                <a:solidFill>
                  <a:srgbClr val="B2EEF1"/>
                </a:solidFill>
                <a:latin typeface="Calibri" pitchFamily="34" charset="0"/>
                <a:ea typeface="Calibri" pitchFamily="34" charset="-122"/>
                <a:cs typeface="Calibri" pitchFamily="34" charset="-120"/>
              </a:rPr>
              <a:t>Your insurance 'bible' — governs every activity at every ASC-affiliated show</a:t>
            </a:r>
            <a:endParaRPr lang="en-US" sz="2000" dirty="0"/>
          </a:p>
        </p:txBody>
      </p:sp>
      <p:sp>
        <p:nvSpPr>
          <p:cNvPr id="6" name="Text 4"/>
          <p:cNvSpPr/>
          <p:nvPr/>
        </p:nvSpPr>
        <p:spPr>
          <a:xfrm>
            <a:off x="7562088" y="899392"/>
            <a:ext cx="1188720" cy="914400"/>
          </a:xfrm>
          <a:prstGeom prst="rect">
            <a:avLst/>
          </a:prstGeom>
          <a:noFill/>
          <a:ln/>
        </p:spPr>
        <p:txBody>
          <a:bodyPr wrap="square" lIns="0" tIns="0" rIns="0" bIns="0" rtlCol="0" anchor="ctr"/>
          <a:lstStyle/>
          <a:p>
            <a:pPr marL="0" indent="0" algn="ctr">
              <a:buNone/>
            </a:pPr>
            <a:r>
              <a:rPr lang="en-US" sz="4400" dirty="0">
                <a:solidFill>
                  <a:srgbClr val="000000"/>
                </a:solidFill>
              </a:rPr>
              <a:t>📖</a:t>
            </a:r>
            <a:endParaRPr lang="en-US" sz="4400" dirty="0"/>
          </a:p>
        </p:txBody>
      </p:sp>
      <p:sp>
        <p:nvSpPr>
          <p:cNvPr id="7" name="Text 5"/>
          <p:cNvSpPr/>
          <p:nvPr/>
        </p:nvSpPr>
        <p:spPr>
          <a:xfrm>
            <a:off x="7406640" y="1677924"/>
            <a:ext cx="1554480" cy="320040"/>
          </a:xfrm>
          <a:prstGeom prst="rect">
            <a:avLst/>
          </a:prstGeom>
          <a:noFill/>
          <a:ln/>
        </p:spPr>
        <p:txBody>
          <a:bodyPr wrap="square" lIns="0" tIns="0" rIns="0" bIns="0" rtlCol="0" anchor="ctr"/>
          <a:lstStyle/>
          <a:p>
            <a:pPr marL="0" indent="0" algn="ctr">
              <a:buNone/>
            </a:pPr>
            <a:r>
              <a:rPr lang="en-US" sz="1100" b="1" i="1" dirty="0">
                <a:solidFill>
                  <a:srgbClr val="F0A500"/>
                </a:solidFill>
                <a:latin typeface="Calibri" pitchFamily="34" charset="0"/>
                <a:ea typeface="Calibri" pitchFamily="34" charset="-122"/>
                <a:cs typeface="Calibri" pitchFamily="34" charset="-120"/>
              </a:rPr>
              <a:t>"Your Bible"</a:t>
            </a:r>
            <a:endParaRPr lang="en-US" sz="1100" dirty="0"/>
          </a:p>
        </p:txBody>
      </p:sp>
      <p:sp>
        <p:nvSpPr>
          <p:cNvPr id="8" name="Shape 6"/>
          <p:cNvSpPr/>
          <p:nvPr/>
        </p:nvSpPr>
        <p:spPr>
          <a:xfrm>
            <a:off x="274320" y="2176272"/>
            <a:ext cx="4160520" cy="1298448"/>
          </a:xfrm>
          <a:prstGeom prst="roundRect">
            <a:avLst>
              <a:gd name="adj" fmla="val 5634"/>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9" name="Shape 7"/>
          <p:cNvSpPr/>
          <p:nvPr/>
        </p:nvSpPr>
        <p:spPr>
          <a:xfrm>
            <a:off x="274320" y="2176272"/>
            <a:ext cx="4160520" cy="54864"/>
          </a:xfrm>
          <a:prstGeom prst="rect">
            <a:avLst/>
          </a:prstGeom>
          <a:solidFill>
            <a:srgbClr val="0E7C86"/>
          </a:solidFill>
          <a:ln w="12700">
            <a:solidFill>
              <a:srgbClr val="0E7C86"/>
            </a:solidFill>
            <a:prstDash val="solid"/>
          </a:ln>
        </p:spPr>
        <p:txBody>
          <a:bodyPr/>
          <a:lstStyle/>
          <a:p>
            <a:endParaRPr lang="en-AU"/>
          </a:p>
        </p:txBody>
      </p:sp>
      <p:sp>
        <p:nvSpPr>
          <p:cNvPr id="10" name="Shape 8"/>
          <p:cNvSpPr/>
          <p:nvPr/>
        </p:nvSpPr>
        <p:spPr>
          <a:xfrm>
            <a:off x="384048" y="2286000"/>
            <a:ext cx="914400" cy="384048"/>
          </a:xfrm>
          <a:prstGeom prst="roundRect">
            <a:avLst>
              <a:gd name="adj" fmla="val 14286"/>
            </a:avLst>
          </a:prstGeom>
          <a:solidFill>
            <a:srgbClr val="0E7C86"/>
          </a:solidFill>
          <a:ln/>
        </p:spPr>
        <p:txBody>
          <a:bodyPr/>
          <a:lstStyle/>
          <a:p>
            <a:endParaRPr lang="en-AU"/>
          </a:p>
        </p:txBody>
      </p:sp>
      <p:sp>
        <p:nvSpPr>
          <p:cNvPr id="11" name="Text 9"/>
          <p:cNvSpPr/>
          <p:nvPr/>
        </p:nvSpPr>
        <p:spPr>
          <a:xfrm>
            <a:off x="384048" y="2286000"/>
            <a:ext cx="914400" cy="384048"/>
          </a:xfrm>
          <a:prstGeom prst="rect">
            <a:avLst/>
          </a:prstGeom>
          <a:noFill/>
          <a:ln/>
        </p:spPr>
        <p:txBody>
          <a:bodyPr wrap="square" lIns="0" tIns="0" rIns="0" bIns="0"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Cat A</a:t>
            </a:r>
            <a:endParaRPr lang="en-US" sz="2000" dirty="0"/>
          </a:p>
        </p:txBody>
      </p:sp>
      <p:sp>
        <p:nvSpPr>
          <p:cNvPr id="12" name="Text 10"/>
          <p:cNvSpPr/>
          <p:nvPr/>
        </p:nvSpPr>
        <p:spPr>
          <a:xfrm>
            <a:off x="1389888" y="2267712"/>
            <a:ext cx="2944368" cy="475488"/>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  Run It Yourselves</a:t>
            </a:r>
            <a:endParaRPr lang="en-US" sz="1500" dirty="0"/>
          </a:p>
        </p:txBody>
      </p:sp>
      <p:sp>
        <p:nvSpPr>
          <p:cNvPr id="13" name="Text 11"/>
          <p:cNvSpPr/>
          <p:nvPr/>
        </p:nvSpPr>
        <p:spPr>
          <a:xfrm>
            <a:off x="384048" y="2688336"/>
            <a:ext cx="3931920" cy="731520"/>
          </a:xfrm>
          <a:prstGeom prst="rect">
            <a:avLst/>
          </a:prstGeom>
          <a:noFill/>
          <a:ln/>
        </p:spPr>
        <p:txBody>
          <a:bodyPr wrap="square" lIns="0" tIns="0" rIns="0" bIns="0" rtlCol="0" anchor="t"/>
          <a:lstStyle/>
          <a:p>
            <a:pPr marL="0" indent="0">
              <a:buNone/>
            </a:pPr>
            <a:r>
              <a:rPr lang="en-US" sz="1250" dirty="0">
                <a:solidFill>
                  <a:srgbClr val="AECFD2"/>
                </a:solidFill>
                <a:latin typeface="Calibri" pitchFamily="34" charset="0"/>
                <a:ea typeface="Calibri" pitchFamily="34" charset="-122"/>
                <a:cs typeface="Calibri" pitchFamily="34" charset="-120"/>
              </a:rPr>
              <a:t>These events can be held and run by your show society, all day every day. No restrictions, no caveats.</a:t>
            </a:r>
            <a:endParaRPr lang="en-US" sz="1250" dirty="0"/>
          </a:p>
        </p:txBody>
      </p:sp>
      <p:sp>
        <p:nvSpPr>
          <p:cNvPr id="14" name="Shape 12"/>
          <p:cNvSpPr/>
          <p:nvPr/>
        </p:nvSpPr>
        <p:spPr>
          <a:xfrm>
            <a:off x="4709160" y="2176272"/>
            <a:ext cx="4160520" cy="1298448"/>
          </a:xfrm>
          <a:prstGeom prst="roundRect">
            <a:avLst>
              <a:gd name="adj" fmla="val 5634"/>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15" name="Shape 13"/>
          <p:cNvSpPr/>
          <p:nvPr/>
        </p:nvSpPr>
        <p:spPr>
          <a:xfrm>
            <a:off x="4709160" y="2176272"/>
            <a:ext cx="4160520" cy="54864"/>
          </a:xfrm>
          <a:prstGeom prst="rect">
            <a:avLst/>
          </a:prstGeom>
          <a:solidFill>
            <a:srgbClr val="E8890C"/>
          </a:solidFill>
          <a:ln w="12700">
            <a:solidFill>
              <a:srgbClr val="E8890C"/>
            </a:solidFill>
            <a:prstDash val="solid"/>
          </a:ln>
        </p:spPr>
        <p:txBody>
          <a:bodyPr/>
          <a:lstStyle/>
          <a:p>
            <a:endParaRPr lang="en-AU"/>
          </a:p>
        </p:txBody>
      </p:sp>
      <p:sp>
        <p:nvSpPr>
          <p:cNvPr id="16" name="Shape 14"/>
          <p:cNvSpPr/>
          <p:nvPr/>
        </p:nvSpPr>
        <p:spPr>
          <a:xfrm>
            <a:off x="4818888" y="2286000"/>
            <a:ext cx="914400" cy="384048"/>
          </a:xfrm>
          <a:prstGeom prst="roundRect">
            <a:avLst>
              <a:gd name="adj" fmla="val 14286"/>
            </a:avLst>
          </a:prstGeom>
          <a:solidFill>
            <a:srgbClr val="E8890C"/>
          </a:solidFill>
          <a:ln/>
        </p:spPr>
        <p:txBody>
          <a:bodyPr/>
          <a:lstStyle/>
          <a:p>
            <a:endParaRPr lang="en-AU"/>
          </a:p>
        </p:txBody>
      </p:sp>
      <p:sp>
        <p:nvSpPr>
          <p:cNvPr id="17" name="Text 15"/>
          <p:cNvSpPr/>
          <p:nvPr/>
        </p:nvSpPr>
        <p:spPr>
          <a:xfrm>
            <a:off x="4818888" y="2286000"/>
            <a:ext cx="914400" cy="384048"/>
          </a:xfrm>
          <a:prstGeom prst="rect">
            <a:avLst/>
          </a:prstGeom>
          <a:noFill/>
          <a:ln/>
        </p:spPr>
        <p:txBody>
          <a:bodyPr wrap="square" lIns="0" tIns="0" rIns="0" bIns="0"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Cat B</a:t>
            </a:r>
            <a:endParaRPr lang="en-US" sz="2000" dirty="0"/>
          </a:p>
        </p:txBody>
      </p:sp>
      <p:sp>
        <p:nvSpPr>
          <p:cNvPr id="18" name="Text 16"/>
          <p:cNvSpPr/>
          <p:nvPr/>
        </p:nvSpPr>
        <p:spPr>
          <a:xfrm>
            <a:off x="5824728" y="2267712"/>
            <a:ext cx="2944368" cy="475488"/>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  Outsource Only</a:t>
            </a:r>
            <a:endParaRPr lang="en-US" sz="1500" dirty="0"/>
          </a:p>
        </p:txBody>
      </p:sp>
      <p:sp>
        <p:nvSpPr>
          <p:cNvPr id="19" name="Text 17"/>
          <p:cNvSpPr/>
          <p:nvPr/>
        </p:nvSpPr>
        <p:spPr>
          <a:xfrm>
            <a:off x="4818888" y="2688336"/>
            <a:ext cx="3931920" cy="731520"/>
          </a:xfrm>
          <a:prstGeom prst="rect">
            <a:avLst/>
          </a:prstGeom>
          <a:noFill/>
          <a:ln/>
        </p:spPr>
        <p:txBody>
          <a:bodyPr wrap="square" lIns="0" tIns="0" rIns="0" bIns="0" rtlCol="0" anchor="t"/>
          <a:lstStyle/>
          <a:p>
            <a:pPr marL="0" indent="0">
              <a:buNone/>
            </a:pPr>
            <a:r>
              <a:rPr lang="en-US" sz="1250" dirty="0">
                <a:solidFill>
                  <a:srgbClr val="AECFD2"/>
                </a:solidFill>
                <a:latin typeface="Calibri" pitchFamily="34" charset="0"/>
                <a:ea typeface="Calibri" pitchFamily="34" charset="-122"/>
                <a:cs typeface="Calibri" pitchFamily="34" charset="-120"/>
              </a:rPr>
              <a:t>You can hold these events ONLY if run by an insured third-party. You cannot run them yourselves. Ever.</a:t>
            </a:r>
            <a:endParaRPr lang="en-US" sz="1250" dirty="0"/>
          </a:p>
        </p:txBody>
      </p:sp>
      <p:sp>
        <p:nvSpPr>
          <p:cNvPr id="20" name="Shape 18"/>
          <p:cNvSpPr/>
          <p:nvPr/>
        </p:nvSpPr>
        <p:spPr>
          <a:xfrm>
            <a:off x="274320" y="3621024"/>
            <a:ext cx="4160520" cy="1298448"/>
          </a:xfrm>
          <a:prstGeom prst="roundRect">
            <a:avLst>
              <a:gd name="adj" fmla="val 5634"/>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21" name="Shape 19"/>
          <p:cNvSpPr/>
          <p:nvPr/>
        </p:nvSpPr>
        <p:spPr>
          <a:xfrm>
            <a:off x="274320" y="3621024"/>
            <a:ext cx="4160520" cy="54864"/>
          </a:xfrm>
          <a:prstGeom prst="rect">
            <a:avLst/>
          </a:prstGeom>
          <a:solidFill>
            <a:srgbClr val="E05C5C"/>
          </a:solidFill>
          <a:ln w="12700">
            <a:solidFill>
              <a:srgbClr val="E05C5C"/>
            </a:solidFill>
            <a:prstDash val="solid"/>
          </a:ln>
        </p:spPr>
        <p:txBody>
          <a:bodyPr/>
          <a:lstStyle/>
          <a:p>
            <a:endParaRPr lang="en-AU"/>
          </a:p>
        </p:txBody>
      </p:sp>
      <p:sp>
        <p:nvSpPr>
          <p:cNvPr id="22" name="Shape 20"/>
          <p:cNvSpPr/>
          <p:nvPr/>
        </p:nvSpPr>
        <p:spPr>
          <a:xfrm>
            <a:off x="384048" y="3730752"/>
            <a:ext cx="914400" cy="384048"/>
          </a:xfrm>
          <a:prstGeom prst="roundRect">
            <a:avLst>
              <a:gd name="adj" fmla="val 14286"/>
            </a:avLst>
          </a:prstGeom>
          <a:solidFill>
            <a:srgbClr val="E05C5C"/>
          </a:solidFill>
          <a:ln/>
        </p:spPr>
        <p:txBody>
          <a:bodyPr/>
          <a:lstStyle/>
          <a:p>
            <a:endParaRPr lang="en-AU"/>
          </a:p>
        </p:txBody>
      </p:sp>
      <p:sp>
        <p:nvSpPr>
          <p:cNvPr id="23" name="Text 21"/>
          <p:cNvSpPr/>
          <p:nvPr/>
        </p:nvSpPr>
        <p:spPr>
          <a:xfrm>
            <a:off x="384048" y="3730752"/>
            <a:ext cx="914400" cy="384048"/>
          </a:xfrm>
          <a:prstGeom prst="rect">
            <a:avLst/>
          </a:prstGeom>
          <a:noFill/>
          <a:ln/>
        </p:spPr>
        <p:txBody>
          <a:bodyPr wrap="square" lIns="0" tIns="0" rIns="0" bIns="0"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Cat C</a:t>
            </a:r>
            <a:endParaRPr lang="en-US" sz="2000" dirty="0"/>
          </a:p>
        </p:txBody>
      </p:sp>
      <p:sp>
        <p:nvSpPr>
          <p:cNvPr id="24" name="Text 22"/>
          <p:cNvSpPr/>
          <p:nvPr/>
        </p:nvSpPr>
        <p:spPr>
          <a:xfrm>
            <a:off x="1389888" y="3712464"/>
            <a:ext cx="2944368" cy="475488"/>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  Cannot Run At All</a:t>
            </a:r>
            <a:endParaRPr lang="en-US" sz="1500" dirty="0"/>
          </a:p>
        </p:txBody>
      </p:sp>
      <p:sp>
        <p:nvSpPr>
          <p:cNvPr id="25" name="Text 23"/>
          <p:cNvSpPr/>
          <p:nvPr/>
        </p:nvSpPr>
        <p:spPr>
          <a:xfrm>
            <a:off x="384048" y="4133088"/>
            <a:ext cx="3931920" cy="731520"/>
          </a:xfrm>
          <a:prstGeom prst="rect">
            <a:avLst/>
          </a:prstGeom>
          <a:noFill/>
          <a:ln/>
        </p:spPr>
        <p:txBody>
          <a:bodyPr wrap="square" lIns="0" tIns="0" rIns="0" bIns="0" rtlCol="0" anchor="t"/>
          <a:lstStyle/>
          <a:p>
            <a:pPr marL="0" indent="0">
              <a:buNone/>
            </a:pPr>
            <a:r>
              <a:rPr lang="en-US" sz="1250" dirty="0">
                <a:solidFill>
                  <a:srgbClr val="AECFD2"/>
                </a:solidFill>
                <a:latin typeface="Calibri" pitchFamily="34" charset="0"/>
                <a:ea typeface="Calibri" pitchFamily="34" charset="-122"/>
                <a:cs typeface="Calibri" pitchFamily="34" charset="-120"/>
              </a:rPr>
              <a:t>Too risky. Full stop. These activities cannot be held at </a:t>
            </a:r>
            <a:r>
              <a:rPr lang="en-US" sz="1250" dirty="0" err="1">
                <a:solidFill>
                  <a:srgbClr val="AECFD2"/>
                </a:solidFill>
                <a:latin typeface="Calibri" pitchFamily="34" charset="0"/>
                <a:ea typeface="Calibri" pitchFamily="34" charset="-122"/>
                <a:cs typeface="Calibri" pitchFamily="34" charset="-120"/>
              </a:rPr>
              <a:t>AgShows</a:t>
            </a:r>
            <a:r>
              <a:rPr lang="en-US" sz="1250" dirty="0">
                <a:solidFill>
                  <a:srgbClr val="AECFD2"/>
                </a:solidFill>
                <a:latin typeface="Calibri" pitchFamily="34" charset="0"/>
                <a:ea typeface="Calibri" pitchFamily="34" charset="-122"/>
                <a:cs typeface="Calibri" pitchFamily="34" charset="-120"/>
              </a:rPr>
              <a:t> NSW events under any circumstances.</a:t>
            </a:r>
            <a:endParaRPr lang="en-US" sz="1250" dirty="0"/>
          </a:p>
        </p:txBody>
      </p:sp>
      <p:sp>
        <p:nvSpPr>
          <p:cNvPr id="26" name="Shape 24"/>
          <p:cNvSpPr/>
          <p:nvPr/>
        </p:nvSpPr>
        <p:spPr>
          <a:xfrm>
            <a:off x="4709160" y="3621024"/>
            <a:ext cx="4160520" cy="1298448"/>
          </a:xfrm>
          <a:prstGeom prst="roundRect">
            <a:avLst>
              <a:gd name="adj" fmla="val 5634"/>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27" name="Shape 25"/>
          <p:cNvSpPr/>
          <p:nvPr/>
        </p:nvSpPr>
        <p:spPr>
          <a:xfrm>
            <a:off x="4709160" y="3621024"/>
            <a:ext cx="4160520" cy="54864"/>
          </a:xfrm>
          <a:prstGeom prst="rect">
            <a:avLst/>
          </a:prstGeom>
          <a:solidFill>
            <a:srgbClr val="17A8B3"/>
          </a:solidFill>
          <a:ln w="12700">
            <a:solidFill>
              <a:srgbClr val="17A8B3"/>
            </a:solidFill>
            <a:prstDash val="solid"/>
          </a:ln>
        </p:spPr>
        <p:txBody>
          <a:bodyPr/>
          <a:lstStyle/>
          <a:p>
            <a:endParaRPr lang="en-AU"/>
          </a:p>
        </p:txBody>
      </p:sp>
      <p:sp>
        <p:nvSpPr>
          <p:cNvPr id="28" name="Shape 26"/>
          <p:cNvSpPr/>
          <p:nvPr/>
        </p:nvSpPr>
        <p:spPr>
          <a:xfrm>
            <a:off x="4818888" y="3730752"/>
            <a:ext cx="914400" cy="384048"/>
          </a:xfrm>
          <a:prstGeom prst="roundRect">
            <a:avLst>
              <a:gd name="adj" fmla="val 14286"/>
            </a:avLst>
          </a:prstGeom>
          <a:solidFill>
            <a:srgbClr val="17A8B3"/>
          </a:solidFill>
          <a:ln/>
        </p:spPr>
        <p:txBody>
          <a:bodyPr/>
          <a:lstStyle/>
          <a:p>
            <a:endParaRPr lang="en-AU"/>
          </a:p>
        </p:txBody>
      </p:sp>
      <p:sp>
        <p:nvSpPr>
          <p:cNvPr id="29" name="Text 27"/>
          <p:cNvSpPr/>
          <p:nvPr/>
        </p:nvSpPr>
        <p:spPr>
          <a:xfrm>
            <a:off x="4818888" y="3730752"/>
            <a:ext cx="914400" cy="384048"/>
          </a:xfrm>
          <a:prstGeom prst="rect">
            <a:avLst/>
          </a:prstGeom>
          <a:noFill/>
          <a:ln/>
        </p:spPr>
        <p:txBody>
          <a:bodyPr wrap="square" lIns="0" tIns="0" rIns="0" bIns="0"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Cat D</a:t>
            </a:r>
            <a:endParaRPr lang="en-US" sz="2000" dirty="0"/>
          </a:p>
        </p:txBody>
      </p:sp>
      <p:sp>
        <p:nvSpPr>
          <p:cNvPr id="30" name="Text 28"/>
          <p:cNvSpPr/>
          <p:nvPr/>
        </p:nvSpPr>
        <p:spPr>
          <a:xfrm>
            <a:off x="5824728" y="3712464"/>
            <a:ext cx="2944368" cy="475488"/>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  Run With Rules</a:t>
            </a:r>
            <a:endParaRPr lang="en-US" sz="1500" dirty="0"/>
          </a:p>
        </p:txBody>
      </p:sp>
      <p:sp>
        <p:nvSpPr>
          <p:cNvPr id="31" name="Text 29"/>
          <p:cNvSpPr/>
          <p:nvPr/>
        </p:nvSpPr>
        <p:spPr>
          <a:xfrm>
            <a:off x="4818888" y="4133088"/>
            <a:ext cx="3931920" cy="731520"/>
          </a:xfrm>
          <a:prstGeom prst="rect">
            <a:avLst/>
          </a:prstGeom>
          <a:noFill/>
          <a:ln/>
        </p:spPr>
        <p:txBody>
          <a:bodyPr wrap="square" lIns="0" tIns="0" rIns="0" bIns="0" rtlCol="0" anchor="t"/>
          <a:lstStyle/>
          <a:p>
            <a:pPr marL="0" indent="0">
              <a:buNone/>
            </a:pPr>
            <a:r>
              <a:rPr lang="en-US" sz="1250" dirty="0">
                <a:solidFill>
                  <a:srgbClr val="AECFD2"/>
                </a:solidFill>
                <a:latin typeface="Calibri" pitchFamily="34" charset="0"/>
                <a:ea typeface="Calibri" pitchFamily="34" charset="-122"/>
                <a:cs typeface="Calibri" pitchFamily="34" charset="-120"/>
              </a:rPr>
              <a:t>You can run these yourselves — but ONLY in full compliance with the relevant governing body rules and regs.</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BFC"/>
        </a:solidFill>
        <a:effectLst/>
      </p:bgPr>
    </p:bg>
    <p:spTree>
      <p:nvGrpSpPr>
        <p:cNvPr id="1" name=""/>
        <p:cNvGrpSpPr/>
        <p:nvPr/>
      </p:nvGrpSpPr>
      <p:grpSpPr>
        <a:xfrm>
          <a:off x="0" y="0"/>
          <a:ext cx="0" cy="0"/>
          <a:chOff x="0" y="0"/>
          <a:chExt cx="0" cy="0"/>
        </a:xfrm>
      </p:grpSpPr>
      <p:sp>
        <p:nvSpPr>
          <p:cNvPr id="2" name="Shape 0"/>
          <p:cNvSpPr/>
          <p:nvPr/>
        </p:nvSpPr>
        <p:spPr>
          <a:xfrm>
            <a:off x="0" y="0"/>
            <a:ext cx="9144000" cy="1115568"/>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411480" y="73152"/>
            <a:ext cx="8321040" cy="566928"/>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Common Sense + Legal Obligation</a:t>
            </a:r>
            <a:endParaRPr lang="en-US" sz="2600" dirty="0"/>
          </a:p>
        </p:txBody>
      </p:sp>
      <p:sp>
        <p:nvSpPr>
          <p:cNvPr id="5" name="Text 3"/>
          <p:cNvSpPr/>
          <p:nvPr/>
        </p:nvSpPr>
        <p:spPr>
          <a:xfrm>
            <a:off x="411480" y="658368"/>
            <a:ext cx="8321040" cy="384048"/>
          </a:xfrm>
          <a:prstGeom prst="rect">
            <a:avLst/>
          </a:prstGeom>
          <a:noFill/>
          <a:ln/>
        </p:spPr>
        <p:txBody>
          <a:bodyPr wrap="square" lIns="0" tIns="0" rIns="0" bIns="0" rtlCol="0" anchor="ctr"/>
          <a:lstStyle/>
          <a:p>
            <a:pPr marL="0" indent="0">
              <a:buNone/>
            </a:pPr>
            <a:r>
              <a:rPr lang="en-US" sz="1600" i="1" dirty="0">
                <a:solidFill>
                  <a:srgbClr val="B2EEF1"/>
                </a:solidFill>
                <a:latin typeface="Calibri" pitchFamily="34" charset="0"/>
                <a:ea typeface="Calibri" pitchFamily="34" charset="-122"/>
                <a:cs typeface="Calibri" pitchFamily="34" charset="-120"/>
              </a:rPr>
              <a:t>Both are required — neither alone is enough</a:t>
            </a:r>
            <a:endParaRPr lang="en-US" sz="1600" dirty="0"/>
          </a:p>
        </p:txBody>
      </p:sp>
      <p:sp>
        <p:nvSpPr>
          <p:cNvPr id="6" name="Shape 4"/>
          <p:cNvSpPr/>
          <p:nvPr/>
        </p:nvSpPr>
        <p:spPr>
          <a:xfrm>
            <a:off x="274320" y="1097280"/>
            <a:ext cx="4114800" cy="475488"/>
          </a:xfrm>
          <a:prstGeom prst="roundRect">
            <a:avLst>
              <a:gd name="adj" fmla="val 13462"/>
            </a:avLst>
          </a:prstGeom>
          <a:solidFill>
            <a:srgbClr val="0E7C86"/>
          </a:solidFill>
          <a:ln/>
        </p:spPr>
        <p:txBody>
          <a:bodyPr/>
          <a:lstStyle/>
          <a:p>
            <a:endParaRPr lang="en-AU"/>
          </a:p>
        </p:txBody>
      </p:sp>
      <p:sp>
        <p:nvSpPr>
          <p:cNvPr id="7" name="Text 5"/>
          <p:cNvSpPr/>
          <p:nvPr/>
        </p:nvSpPr>
        <p:spPr>
          <a:xfrm>
            <a:off x="320040" y="1115568"/>
            <a:ext cx="4023360" cy="438912"/>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  Common Sense Goes Far</a:t>
            </a:r>
            <a:endParaRPr lang="en-US" sz="1500" dirty="0"/>
          </a:p>
        </p:txBody>
      </p:sp>
      <p:sp>
        <p:nvSpPr>
          <p:cNvPr id="8" name="Shape 6"/>
          <p:cNvSpPr/>
          <p:nvPr/>
        </p:nvSpPr>
        <p:spPr>
          <a:xfrm>
            <a:off x="4754880" y="1097280"/>
            <a:ext cx="4114800" cy="475488"/>
          </a:xfrm>
          <a:prstGeom prst="roundRect">
            <a:avLst>
              <a:gd name="adj" fmla="val 13462"/>
            </a:avLst>
          </a:prstGeom>
          <a:solidFill>
            <a:srgbClr val="E05C5C"/>
          </a:solidFill>
          <a:ln/>
        </p:spPr>
        <p:txBody>
          <a:bodyPr/>
          <a:lstStyle/>
          <a:p>
            <a:endParaRPr lang="en-AU"/>
          </a:p>
        </p:txBody>
      </p:sp>
      <p:sp>
        <p:nvSpPr>
          <p:cNvPr id="9" name="Text 7"/>
          <p:cNvSpPr/>
          <p:nvPr/>
        </p:nvSpPr>
        <p:spPr>
          <a:xfrm>
            <a:off x="4800600" y="1115568"/>
            <a:ext cx="4023360" cy="438912"/>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  But the Law Requires More</a:t>
            </a:r>
            <a:endParaRPr lang="en-US" sz="1500" dirty="0"/>
          </a:p>
        </p:txBody>
      </p:sp>
      <p:sp>
        <p:nvSpPr>
          <p:cNvPr id="10" name="Shape 8"/>
          <p:cNvSpPr/>
          <p:nvPr/>
        </p:nvSpPr>
        <p:spPr>
          <a:xfrm>
            <a:off x="274320" y="1682496"/>
            <a:ext cx="4114800" cy="457200"/>
          </a:xfrm>
          <a:prstGeom prst="roundRect">
            <a:avLst>
              <a:gd name="adj" fmla="val 10000"/>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11" name="Shape 9"/>
          <p:cNvSpPr/>
          <p:nvPr/>
        </p:nvSpPr>
        <p:spPr>
          <a:xfrm>
            <a:off x="365760" y="1792224"/>
            <a:ext cx="237744" cy="237744"/>
          </a:xfrm>
          <a:prstGeom prst="ellipse">
            <a:avLst/>
          </a:prstGeom>
          <a:solidFill>
            <a:srgbClr val="17A8B3"/>
          </a:solidFill>
          <a:ln w="12700">
            <a:solidFill>
              <a:srgbClr val="17A8B3"/>
            </a:solidFill>
            <a:prstDash val="solid"/>
          </a:ln>
        </p:spPr>
        <p:txBody>
          <a:bodyPr/>
          <a:lstStyle/>
          <a:p>
            <a:endParaRPr lang="en-AU"/>
          </a:p>
        </p:txBody>
      </p:sp>
      <p:sp>
        <p:nvSpPr>
          <p:cNvPr id="12" name="Text 10"/>
          <p:cNvSpPr/>
          <p:nvPr/>
        </p:nvSpPr>
        <p:spPr>
          <a:xfrm>
            <a:off x="694944" y="1682496"/>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Many of you manage or have managed businesses — you already think in risk terms</a:t>
            </a:r>
            <a:endParaRPr lang="en-US" sz="1150" dirty="0"/>
          </a:p>
        </p:txBody>
      </p:sp>
      <p:sp>
        <p:nvSpPr>
          <p:cNvPr id="13" name="Shape 11"/>
          <p:cNvSpPr/>
          <p:nvPr/>
        </p:nvSpPr>
        <p:spPr>
          <a:xfrm>
            <a:off x="274320" y="2221992"/>
            <a:ext cx="4114800" cy="457200"/>
          </a:xfrm>
          <a:prstGeom prst="roundRect">
            <a:avLst>
              <a:gd name="adj" fmla="val 10000"/>
            </a:avLst>
          </a:prstGeom>
          <a:solidFill>
            <a:srgbClr val="E5F9FA"/>
          </a:solidFill>
          <a:ln/>
          <a:effectLst>
            <a:outerShdw blurRad="76200" dist="25400" dir="8100000" algn="bl" rotWithShape="0">
              <a:srgbClr val="000000">
                <a:alpha val="12000"/>
              </a:srgbClr>
            </a:outerShdw>
          </a:effectLst>
        </p:spPr>
        <p:txBody>
          <a:bodyPr/>
          <a:lstStyle/>
          <a:p>
            <a:endParaRPr lang="en-AU"/>
          </a:p>
        </p:txBody>
      </p:sp>
      <p:sp>
        <p:nvSpPr>
          <p:cNvPr id="14" name="Shape 12"/>
          <p:cNvSpPr/>
          <p:nvPr/>
        </p:nvSpPr>
        <p:spPr>
          <a:xfrm>
            <a:off x="365760" y="2331720"/>
            <a:ext cx="237744" cy="237744"/>
          </a:xfrm>
          <a:prstGeom prst="ellipse">
            <a:avLst/>
          </a:prstGeom>
          <a:solidFill>
            <a:srgbClr val="17A8B3"/>
          </a:solidFill>
          <a:ln w="12700">
            <a:solidFill>
              <a:srgbClr val="17A8B3"/>
            </a:solidFill>
            <a:prstDash val="solid"/>
          </a:ln>
        </p:spPr>
        <p:txBody>
          <a:bodyPr/>
          <a:lstStyle/>
          <a:p>
            <a:endParaRPr lang="en-AU"/>
          </a:p>
        </p:txBody>
      </p:sp>
      <p:sp>
        <p:nvSpPr>
          <p:cNvPr id="15" name="Text 13"/>
          <p:cNvSpPr/>
          <p:nvPr/>
        </p:nvSpPr>
        <p:spPr>
          <a:xfrm>
            <a:off x="694944" y="2221992"/>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Walk the grounds before gates open each morning</a:t>
            </a:r>
            <a:endParaRPr lang="en-US" sz="1150" dirty="0"/>
          </a:p>
        </p:txBody>
      </p:sp>
      <p:sp>
        <p:nvSpPr>
          <p:cNvPr id="16" name="Shape 14"/>
          <p:cNvSpPr/>
          <p:nvPr/>
        </p:nvSpPr>
        <p:spPr>
          <a:xfrm>
            <a:off x="274320" y="2761488"/>
            <a:ext cx="4114800" cy="457200"/>
          </a:xfrm>
          <a:prstGeom prst="roundRect">
            <a:avLst>
              <a:gd name="adj" fmla="val 10000"/>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17" name="Shape 15"/>
          <p:cNvSpPr/>
          <p:nvPr/>
        </p:nvSpPr>
        <p:spPr>
          <a:xfrm>
            <a:off x="365760" y="2871216"/>
            <a:ext cx="237744" cy="237744"/>
          </a:xfrm>
          <a:prstGeom prst="ellipse">
            <a:avLst/>
          </a:prstGeom>
          <a:solidFill>
            <a:srgbClr val="17A8B3"/>
          </a:solidFill>
          <a:ln w="12700">
            <a:solidFill>
              <a:srgbClr val="17A8B3"/>
            </a:solidFill>
            <a:prstDash val="solid"/>
          </a:ln>
        </p:spPr>
        <p:txBody>
          <a:bodyPr/>
          <a:lstStyle/>
          <a:p>
            <a:endParaRPr lang="en-AU"/>
          </a:p>
        </p:txBody>
      </p:sp>
      <p:sp>
        <p:nvSpPr>
          <p:cNvPr id="18" name="Text 16"/>
          <p:cNvSpPr/>
          <p:nvPr/>
        </p:nvSpPr>
        <p:spPr>
          <a:xfrm>
            <a:off x="694944" y="2761488"/>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Ask 'what could go wrong here?' for every area</a:t>
            </a:r>
            <a:endParaRPr lang="en-US" sz="1150" dirty="0"/>
          </a:p>
        </p:txBody>
      </p:sp>
      <p:sp>
        <p:nvSpPr>
          <p:cNvPr id="19" name="Shape 17"/>
          <p:cNvSpPr/>
          <p:nvPr/>
        </p:nvSpPr>
        <p:spPr>
          <a:xfrm>
            <a:off x="274320" y="3300984"/>
            <a:ext cx="4114800" cy="457200"/>
          </a:xfrm>
          <a:prstGeom prst="roundRect">
            <a:avLst>
              <a:gd name="adj" fmla="val 10000"/>
            </a:avLst>
          </a:prstGeom>
          <a:solidFill>
            <a:srgbClr val="E5F9FA"/>
          </a:solidFill>
          <a:ln/>
          <a:effectLst>
            <a:outerShdw blurRad="76200" dist="25400" dir="8100000" algn="bl" rotWithShape="0">
              <a:srgbClr val="000000">
                <a:alpha val="12000"/>
              </a:srgbClr>
            </a:outerShdw>
          </a:effectLst>
        </p:spPr>
        <p:txBody>
          <a:bodyPr/>
          <a:lstStyle/>
          <a:p>
            <a:endParaRPr lang="en-AU"/>
          </a:p>
        </p:txBody>
      </p:sp>
      <p:sp>
        <p:nvSpPr>
          <p:cNvPr id="20" name="Shape 18"/>
          <p:cNvSpPr/>
          <p:nvPr/>
        </p:nvSpPr>
        <p:spPr>
          <a:xfrm>
            <a:off x="365760" y="3410712"/>
            <a:ext cx="237744" cy="237744"/>
          </a:xfrm>
          <a:prstGeom prst="ellipse">
            <a:avLst/>
          </a:prstGeom>
          <a:solidFill>
            <a:srgbClr val="17A8B3"/>
          </a:solidFill>
          <a:ln w="12700">
            <a:solidFill>
              <a:srgbClr val="17A8B3"/>
            </a:solidFill>
            <a:prstDash val="solid"/>
          </a:ln>
        </p:spPr>
        <p:txBody>
          <a:bodyPr/>
          <a:lstStyle/>
          <a:p>
            <a:endParaRPr lang="en-AU"/>
          </a:p>
        </p:txBody>
      </p:sp>
      <p:sp>
        <p:nvSpPr>
          <p:cNvPr id="21" name="Text 19"/>
          <p:cNvSpPr/>
          <p:nvPr/>
        </p:nvSpPr>
        <p:spPr>
          <a:xfrm>
            <a:off x="694944" y="3300984"/>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Brief your volunteers on key hazards before each shift</a:t>
            </a:r>
            <a:endParaRPr lang="en-US" sz="1150" dirty="0"/>
          </a:p>
        </p:txBody>
      </p:sp>
      <p:sp>
        <p:nvSpPr>
          <p:cNvPr id="22" name="Shape 20"/>
          <p:cNvSpPr/>
          <p:nvPr/>
        </p:nvSpPr>
        <p:spPr>
          <a:xfrm>
            <a:off x="274320" y="3840480"/>
            <a:ext cx="4114800" cy="457200"/>
          </a:xfrm>
          <a:prstGeom prst="roundRect">
            <a:avLst>
              <a:gd name="adj" fmla="val 10000"/>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23" name="Shape 21"/>
          <p:cNvSpPr/>
          <p:nvPr/>
        </p:nvSpPr>
        <p:spPr>
          <a:xfrm>
            <a:off x="365760" y="3950208"/>
            <a:ext cx="237744" cy="237744"/>
          </a:xfrm>
          <a:prstGeom prst="ellipse">
            <a:avLst/>
          </a:prstGeom>
          <a:solidFill>
            <a:srgbClr val="17A8B3"/>
          </a:solidFill>
          <a:ln w="12700">
            <a:solidFill>
              <a:srgbClr val="17A8B3"/>
            </a:solidFill>
            <a:prstDash val="solid"/>
          </a:ln>
        </p:spPr>
        <p:txBody>
          <a:bodyPr/>
          <a:lstStyle/>
          <a:p>
            <a:endParaRPr lang="en-AU"/>
          </a:p>
        </p:txBody>
      </p:sp>
      <p:sp>
        <p:nvSpPr>
          <p:cNvPr id="24" name="Text 22"/>
          <p:cNvSpPr/>
          <p:nvPr/>
        </p:nvSpPr>
        <p:spPr>
          <a:xfrm>
            <a:off x="694944" y="3840480"/>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Have an incident response plan and first aid ready</a:t>
            </a:r>
            <a:endParaRPr lang="en-US" sz="1150" dirty="0"/>
          </a:p>
        </p:txBody>
      </p:sp>
      <p:sp>
        <p:nvSpPr>
          <p:cNvPr id="25" name="Shape 23"/>
          <p:cNvSpPr/>
          <p:nvPr/>
        </p:nvSpPr>
        <p:spPr>
          <a:xfrm>
            <a:off x="274320" y="4379976"/>
            <a:ext cx="4114800" cy="457200"/>
          </a:xfrm>
          <a:prstGeom prst="roundRect">
            <a:avLst>
              <a:gd name="adj" fmla="val 10000"/>
            </a:avLst>
          </a:prstGeom>
          <a:solidFill>
            <a:srgbClr val="E5F9FA"/>
          </a:solidFill>
          <a:ln/>
          <a:effectLst>
            <a:outerShdw blurRad="76200" dist="25400" dir="8100000" algn="bl" rotWithShape="0">
              <a:srgbClr val="000000">
                <a:alpha val="12000"/>
              </a:srgbClr>
            </a:outerShdw>
          </a:effectLst>
        </p:spPr>
        <p:txBody>
          <a:bodyPr/>
          <a:lstStyle/>
          <a:p>
            <a:endParaRPr lang="en-AU"/>
          </a:p>
        </p:txBody>
      </p:sp>
      <p:sp>
        <p:nvSpPr>
          <p:cNvPr id="26" name="Shape 24"/>
          <p:cNvSpPr/>
          <p:nvPr/>
        </p:nvSpPr>
        <p:spPr>
          <a:xfrm>
            <a:off x="365760" y="4489704"/>
            <a:ext cx="237744" cy="237744"/>
          </a:xfrm>
          <a:prstGeom prst="ellipse">
            <a:avLst/>
          </a:prstGeom>
          <a:solidFill>
            <a:srgbClr val="17A8B3"/>
          </a:solidFill>
          <a:ln w="12700">
            <a:solidFill>
              <a:srgbClr val="17A8B3"/>
            </a:solidFill>
            <a:prstDash val="solid"/>
          </a:ln>
        </p:spPr>
        <p:txBody>
          <a:bodyPr/>
          <a:lstStyle/>
          <a:p>
            <a:endParaRPr lang="en-AU"/>
          </a:p>
        </p:txBody>
      </p:sp>
      <p:sp>
        <p:nvSpPr>
          <p:cNvPr id="27" name="Text 25"/>
          <p:cNvSpPr/>
          <p:nvPr/>
        </p:nvSpPr>
        <p:spPr>
          <a:xfrm>
            <a:off x="694944" y="4379976"/>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Look at previous year's incidents — they predict this year's</a:t>
            </a:r>
            <a:endParaRPr lang="en-US" sz="1150" dirty="0"/>
          </a:p>
        </p:txBody>
      </p:sp>
      <p:sp>
        <p:nvSpPr>
          <p:cNvPr id="28" name="Shape 26"/>
          <p:cNvSpPr/>
          <p:nvPr/>
        </p:nvSpPr>
        <p:spPr>
          <a:xfrm>
            <a:off x="4754880" y="1682496"/>
            <a:ext cx="4114800" cy="457200"/>
          </a:xfrm>
          <a:prstGeom prst="roundRect">
            <a:avLst>
              <a:gd name="adj" fmla="val 10000"/>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29" name="Shape 27"/>
          <p:cNvSpPr/>
          <p:nvPr/>
        </p:nvSpPr>
        <p:spPr>
          <a:xfrm>
            <a:off x="4846320" y="1792224"/>
            <a:ext cx="237744" cy="237744"/>
          </a:xfrm>
          <a:prstGeom prst="ellipse">
            <a:avLst/>
          </a:prstGeom>
          <a:solidFill>
            <a:srgbClr val="E05C5C"/>
          </a:solidFill>
          <a:ln w="12700">
            <a:solidFill>
              <a:srgbClr val="E05C5C"/>
            </a:solidFill>
            <a:prstDash val="solid"/>
          </a:ln>
        </p:spPr>
        <p:txBody>
          <a:bodyPr/>
          <a:lstStyle/>
          <a:p>
            <a:endParaRPr lang="en-AU"/>
          </a:p>
        </p:txBody>
      </p:sp>
      <p:sp>
        <p:nvSpPr>
          <p:cNvPr id="30" name="Text 28"/>
          <p:cNvSpPr/>
          <p:nvPr/>
        </p:nvSpPr>
        <p:spPr>
          <a:xfrm>
            <a:off x="5175504" y="1682496"/>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WHS Act 2011 (NSW) imposes absolute legal duties on you as an event organiser</a:t>
            </a:r>
            <a:endParaRPr lang="en-US" sz="1150" dirty="0"/>
          </a:p>
        </p:txBody>
      </p:sp>
      <p:sp>
        <p:nvSpPr>
          <p:cNvPr id="31" name="Shape 29"/>
          <p:cNvSpPr/>
          <p:nvPr/>
        </p:nvSpPr>
        <p:spPr>
          <a:xfrm>
            <a:off x="4754880" y="2221992"/>
            <a:ext cx="4114800" cy="457200"/>
          </a:xfrm>
          <a:prstGeom prst="roundRect">
            <a:avLst>
              <a:gd name="adj" fmla="val 10000"/>
            </a:avLst>
          </a:prstGeom>
          <a:solidFill>
            <a:srgbClr val="FFF0F0"/>
          </a:solidFill>
          <a:ln/>
          <a:effectLst>
            <a:outerShdw blurRad="76200" dist="25400" dir="8100000" algn="bl" rotWithShape="0">
              <a:srgbClr val="000000">
                <a:alpha val="12000"/>
              </a:srgbClr>
            </a:outerShdw>
          </a:effectLst>
        </p:spPr>
        <p:txBody>
          <a:bodyPr/>
          <a:lstStyle/>
          <a:p>
            <a:endParaRPr lang="en-AU"/>
          </a:p>
        </p:txBody>
      </p:sp>
      <p:sp>
        <p:nvSpPr>
          <p:cNvPr id="32" name="Shape 30"/>
          <p:cNvSpPr/>
          <p:nvPr/>
        </p:nvSpPr>
        <p:spPr>
          <a:xfrm>
            <a:off x="4846320" y="2331720"/>
            <a:ext cx="237744" cy="237744"/>
          </a:xfrm>
          <a:prstGeom prst="ellipse">
            <a:avLst/>
          </a:prstGeom>
          <a:solidFill>
            <a:srgbClr val="E05C5C"/>
          </a:solidFill>
          <a:ln w="12700">
            <a:solidFill>
              <a:srgbClr val="E05C5C"/>
            </a:solidFill>
            <a:prstDash val="solid"/>
          </a:ln>
        </p:spPr>
        <p:txBody>
          <a:bodyPr/>
          <a:lstStyle/>
          <a:p>
            <a:endParaRPr lang="en-AU"/>
          </a:p>
        </p:txBody>
      </p:sp>
      <p:sp>
        <p:nvSpPr>
          <p:cNvPr id="33" name="Text 31"/>
          <p:cNvSpPr/>
          <p:nvPr/>
        </p:nvSpPr>
        <p:spPr>
          <a:xfrm>
            <a:off x="5175504" y="2221992"/>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Common law duty of care applies to every single person on your showground</a:t>
            </a:r>
            <a:endParaRPr lang="en-US" sz="1150" dirty="0"/>
          </a:p>
        </p:txBody>
      </p:sp>
      <p:sp>
        <p:nvSpPr>
          <p:cNvPr id="34" name="Shape 32"/>
          <p:cNvSpPr/>
          <p:nvPr/>
        </p:nvSpPr>
        <p:spPr>
          <a:xfrm>
            <a:off x="4754880" y="2761488"/>
            <a:ext cx="4114800" cy="457200"/>
          </a:xfrm>
          <a:prstGeom prst="roundRect">
            <a:avLst>
              <a:gd name="adj" fmla="val 10000"/>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35" name="Shape 33"/>
          <p:cNvSpPr/>
          <p:nvPr/>
        </p:nvSpPr>
        <p:spPr>
          <a:xfrm>
            <a:off x="4846320" y="2871216"/>
            <a:ext cx="237744" cy="237744"/>
          </a:xfrm>
          <a:prstGeom prst="ellipse">
            <a:avLst/>
          </a:prstGeom>
          <a:solidFill>
            <a:srgbClr val="E05C5C"/>
          </a:solidFill>
          <a:ln w="12700">
            <a:solidFill>
              <a:srgbClr val="E05C5C"/>
            </a:solidFill>
            <a:prstDash val="solid"/>
          </a:ln>
        </p:spPr>
        <p:txBody>
          <a:bodyPr/>
          <a:lstStyle/>
          <a:p>
            <a:endParaRPr lang="en-AU"/>
          </a:p>
        </p:txBody>
      </p:sp>
      <p:sp>
        <p:nvSpPr>
          <p:cNvPr id="36" name="Text 34"/>
          <p:cNvSpPr/>
          <p:nvPr/>
        </p:nvSpPr>
        <p:spPr>
          <a:xfrm>
            <a:off x="5175504" y="2761488"/>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Verbal 'we always do this' is NOT a legal defence in court</a:t>
            </a:r>
            <a:endParaRPr lang="en-US" sz="1150" dirty="0"/>
          </a:p>
        </p:txBody>
      </p:sp>
      <p:sp>
        <p:nvSpPr>
          <p:cNvPr id="37" name="Shape 35"/>
          <p:cNvSpPr/>
          <p:nvPr/>
        </p:nvSpPr>
        <p:spPr>
          <a:xfrm>
            <a:off x="4754880" y="3300984"/>
            <a:ext cx="4114800" cy="457200"/>
          </a:xfrm>
          <a:prstGeom prst="roundRect">
            <a:avLst>
              <a:gd name="adj" fmla="val 10000"/>
            </a:avLst>
          </a:prstGeom>
          <a:solidFill>
            <a:srgbClr val="FFF0F0"/>
          </a:solidFill>
          <a:ln/>
          <a:effectLst>
            <a:outerShdw blurRad="76200" dist="25400" dir="8100000" algn="bl" rotWithShape="0">
              <a:srgbClr val="000000">
                <a:alpha val="12000"/>
              </a:srgbClr>
            </a:outerShdw>
          </a:effectLst>
        </p:spPr>
        <p:txBody>
          <a:bodyPr/>
          <a:lstStyle/>
          <a:p>
            <a:endParaRPr lang="en-AU"/>
          </a:p>
        </p:txBody>
      </p:sp>
      <p:sp>
        <p:nvSpPr>
          <p:cNvPr id="38" name="Shape 36"/>
          <p:cNvSpPr/>
          <p:nvPr/>
        </p:nvSpPr>
        <p:spPr>
          <a:xfrm>
            <a:off x="4846320" y="3410712"/>
            <a:ext cx="237744" cy="237744"/>
          </a:xfrm>
          <a:prstGeom prst="ellipse">
            <a:avLst/>
          </a:prstGeom>
          <a:solidFill>
            <a:srgbClr val="E05C5C"/>
          </a:solidFill>
          <a:ln w="12700">
            <a:solidFill>
              <a:srgbClr val="E05C5C"/>
            </a:solidFill>
            <a:prstDash val="solid"/>
          </a:ln>
        </p:spPr>
        <p:txBody>
          <a:bodyPr/>
          <a:lstStyle/>
          <a:p>
            <a:endParaRPr lang="en-AU"/>
          </a:p>
        </p:txBody>
      </p:sp>
      <p:sp>
        <p:nvSpPr>
          <p:cNvPr id="39" name="Text 37"/>
          <p:cNvSpPr/>
          <p:nvPr/>
        </p:nvSpPr>
        <p:spPr>
          <a:xfrm>
            <a:off x="5175504" y="3300984"/>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Written risk records protect you when — not if — a claim is made</a:t>
            </a:r>
            <a:endParaRPr lang="en-US" sz="1150" dirty="0"/>
          </a:p>
        </p:txBody>
      </p:sp>
      <p:sp>
        <p:nvSpPr>
          <p:cNvPr id="40" name="Shape 38"/>
          <p:cNvSpPr/>
          <p:nvPr/>
        </p:nvSpPr>
        <p:spPr>
          <a:xfrm>
            <a:off x="4754880" y="3840480"/>
            <a:ext cx="4114800" cy="457200"/>
          </a:xfrm>
          <a:prstGeom prst="roundRect">
            <a:avLst>
              <a:gd name="adj" fmla="val 10000"/>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41" name="Shape 39"/>
          <p:cNvSpPr/>
          <p:nvPr/>
        </p:nvSpPr>
        <p:spPr>
          <a:xfrm>
            <a:off x="4846320" y="3950208"/>
            <a:ext cx="237744" cy="237744"/>
          </a:xfrm>
          <a:prstGeom prst="ellipse">
            <a:avLst/>
          </a:prstGeom>
          <a:solidFill>
            <a:srgbClr val="E05C5C"/>
          </a:solidFill>
          <a:ln w="12700">
            <a:solidFill>
              <a:srgbClr val="E05C5C"/>
            </a:solidFill>
            <a:prstDash val="solid"/>
          </a:ln>
        </p:spPr>
        <p:txBody>
          <a:bodyPr/>
          <a:lstStyle/>
          <a:p>
            <a:endParaRPr lang="en-AU"/>
          </a:p>
        </p:txBody>
      </p:sp>
      <p:sp>
        <p:nvSpPr>
          <p:cNvPr id="42" name="Text 40"/>
          <p:cNvSpPr/>
          <p:nvPr/>
        </p:nvSpPr>
        <p:spPr>
          <a:xfrm>
            <a:off x="5175504" y="3840480"/>
            <a:ext cx="3621024" cy="457200"/>
          </a:xfrm>
          <a:prstGeom prst="rect">
            <a:avLst/>
          </a:prstGeom>
          <a:noFill/>
          <a:ln/>
        </p:spPr>
        <p:txBody>
          <a:bodyPr wrap="square" lIns="0" tIns="0" rIns="0" bIns="0" rtlCol="0" anchor="ctr"/>
          <a:lstStyle/>
          <a:p>
            <a:pPr marL="0" indent="0">
              <a:buNone/>
            </a:pPr>
            <a:r>
              <a:rPr lang="en-US" sz="1150">
                <a:solidFill>
                  <a:srgbClr val="1A2E30"/>
                </a:solidFill>
                <a:latin typeface="Calibri" pitchFamily="34" charset="0"/>
                <a:ea typeface="Calibri" pitchFamily="34" charset="-122"/>
                <a:cs typeface="Calibri" pitchFamily="34" charset="-120"/>
              </a:rPr>
              <a:t>Claim outcomes can </a:t>
            </a:r>
            <a:r>
              <a:rPr lang="en-US" sz="1150" dirty="0">
                <a:solidFill>
                  <a:srgbClr val="1A2E30"/>
                </a:solidFill>
                <a:latin typeface="Calibri" pitchFamily="34" charset="0"/>
                <a:ea typeface="Calibri" pitchFamily="34" charset="-122"/>
                <a:cs typeface="Calibri" pitchFamily="34" charset="-120"/>
              </a:rPr>
              <a:t>depend on documented, active risk management</a:t>
            </a:r>
            <a:endParaRPr lang="en-US" sz="1150" dirty="0"/>
          </a:p>
        </p:txBody>
      </p:sp>
      <p:sp>
        <p:nvSpPr>
          <p:cNvPr id="43" name="Shape 41"/>
          <p:cNvSpPr/>
          <p:nvPr/>
        </p:nvSpPr>
        <p:spPr>
          <a:xfrm>
            <a:off x="4754880" y="4379976"/>
            <a:ext cx="4114800" cy="457200"/>
          </a:xfrm>
          <a:prstGeom prst="roundRect">
            <a:avLst>
              <a:gd name="adj" fmla="val 10000"/>
            </a:avLst>
          </a:prstGeom>
          <a:solidFill>
            <a:srgbClr val="FFF0F0"/>
          </a:solidFill>
          <a:ln/>
          <a:effectLst>
            <a:outerShdw blurRad="76200" dist="25400" dir="8100000" algn="bl" rotWithShape="0">
              <a:srgbClr val="000000">
                <a:alpha val="12000"/>
              </a:srgbClr>
            </a:outerShdw>
          </a:effectLst>
        </p:spPr>
        <p:txBody>
          <a:bodyPr/>
          <a:lstStyle/>
          <a:p>
            <a:endParaRPr lang="en-AU"/>
          </a:p>
        </p:txBody>
      </p:sp>
      <p:sp>
        <p:nvSpPr>
          <p:cNvPr id="44" name="Shape 42"/>
          <p:cNvSpPr/>
          <p:nvPr/>
        </p:nvSpPr>
        <p:spPr>
          <a:xfrm>
            <a:off x="4846320" y="4489704"/>
            <a:ext cx="237744" cy="237744"/>
          </a:xfrm>
          <a:prstGeom prst="ellipse">
            <a:avLst/>
          </a:prstGeom>
          <a:solidFill>
            <a:srgbClr val="E05C5C"/>
          </a:solidFill>
          <a:ln w="12700">
            <a:solidFill>
              <a:srgbClr val="E05C5C"/>
            </a:solidFill>
            <a:prstDash val="solid"/>
          </a:ln>
        </p:spPr>
        <p:txBody>
          <a:bodyPr/>
          <a:lstStyle/>
          <a:p>
            <a:endParaRPr lang="en-AU"/>
          </a:p>
        </p:txBody>
      </p:sp>
      <p:sp>
        <p:nvSpPr>
          <p:cNvPr id="45" name="Text 43"/>
          <p:cNvSpPr/>
          <p:nvPr/>
        </p:nvSpPr>
        <p:spPr>
          <a:xfrm>
            <a:off x="5175504" y="4379976"/>
            <a:ext cx="3621024" cy="457200"/>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Some requirements are absolute. Common sense can't substitute them.</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5C63"/>
        </a:solidFill>
        <a:effectLst/>
      </p:bgPr>
    </p:bg>
    <p:spTree>
      <p:nvGrpSpPr>
        <p:cNvPr id="1" name=""/>
        <p:cNvGrpSpPr/>
        <p:nvPr/>
      </p:nvGrpSpPr>
      <p:grpSpPr>
        <a:xfrm>
          <a:off x="0" y="0"/>
          <a:ext cx="0" cy="0"/>
          <a:chOff x="0" y="0"/>
          <a:chExt cx="0" cy="0"/>
        </a:xfrm>
      </p:grpSpPr>
      <p:sp>
        <p:nvSpPr>
          <p:cNvPr id="2" name="Shape 0"/>
          <p:cNvSpPr/>
          <p:nvPr/>
        </p:nvSpPr>
        <p:spPr>
          <a:xfrm>
            <a:off x="6583680" y="-914400"/>
            <a:ext cx="5029200" cy="5029200"/>
          </a:xfrm>
          <a:prstGeom prst="ellipse">
            <a:avLst/>
          </a:prstGeom>
          <a:solidFill>
            <a:srgbClr val="0E7C86">
              <a:alpha val="55000"/>
            </a:srgbClr>
          </a:solidFill>
          <a:ln w="12700">
            <a:solidFill>
              <a:srgbClr val="0E7C86"/>
            </a:solidFill>
            <a:prstDash val="solid"/>
          </a:ln>
        </p:spPr>
        <p:txBody>
          <a:bodyPr/>
          <a:lstStyle/>
          <a:p>
            <a:endParaRPr lang="en-AU"/>
          </a:p>
        </p:txBody>
      </p:sp>
      <p:sp>
        <p:nvSpPr>
          <p:cNvPr id="3" name="Shape 1"/>
          <p:cNvSpPr/>
          <p:nvPr/>
        </p:nvSpPr>
        <p:spPr>
          <a:xfrm>
            <a:off x="-1371600" y="3200400"/>
            <a:ext cx="4114800" cy="4114800"/>
          </a:xfrm>
          <a:prstGeom prst="ellipse">
            <a:avLst/>
          </a:prstGeom>
          <a:solidFill>
            <a:srgbClr val="0E7C86">
              <a:alpha val="55000"/>
            </a:srgbClr>
          </a:solidFill>
          <a:ln w="12700">
            <a:solidFill>
              <a:srgbClr val="0E7C86"/>
            </a:solidFill>
            <a:prstDash val="solid"/>
          </a:ln>
        </p:spPr>
        <p:txBody>
          <a:bodyPr/>
          <a:lstStyle/>
          <a:p>
            <a:endParaRPr lang="en-AU"/>
          </a:p>
        </p:txBody>
      </p:sp>
      <p:sp>
        <p:nvSpPr>
          <p:cNvPr id="4" name="Shape 2"/>
          <p:cNvSpPr/>
          <p:nvPr/>
        </p:nvSpPr>
        <p:spPr>
          <a:xfrm>
            <a:off x="0" y="0"/>
            <a:ext cx="9144000" cy="50292"/>
          </a:xfrm>
          <a:prstGeom prst="rect">
            <a:avLst/>
          </a:prstGeom>
          <a:solidFill>
            <a:srgbClr val="2DD4DF"/>
          </a:solidFill>
          <a:ln w="12700">
            <a:solidFill>
              <a:srgbClr val="2DD4DF"/>
            </a:solidFill>
            <a:prstDash val="solid"/>
          </a:ln>
        </p:spPr>
        <p:txBody>
          <a:bodyPr/>
          <a:lstStyle/>
          <a:p>
            <a:endParaRPr lang="en-AU"/>
          </a:p>
        </p:txBody>
      </p:sp>
      <p:sp>
        <p:nvSpPr>
          <p:cNvPr id="5" name="Text 3"/>
          <p:cNvSpPr/>
          <p:nvPr/>
        </p:nvSpPr>
        <p:spPr>
          <a:xfrm>
            <a:off x="365760" y="137160"/>
            <a:ext cx="8412480" cy="658368"/>
          </a:xfrm>
          <a:prstGeom prst="rect">
            <a:avLst/>
          </a:prstGeom>
          <a:noFill/>
          <a:ln/>
        </p:spPr>
        <p:txBody>
          <a:bodyPr wrap="square" lIns="0" tIns="0" rIns="0" bIns="0" rtlCol="0" anchor="ctr"/>
          <a:lstStyle/>
          <a:p>
            <a:pPr marL="0" indent="0" algn="ctr">
              <a:buNone/>
            </a:pPr>
            <a:r>
              <a:rPr lang="en-US" sz="3400" b="1" dirty="0">
                <a:solidFill>
                  <a:srgbClr val="FFFFFF"/>
                </a:solidFill>
                <a:latin typeface="Cambria" pitchFamily="34" charset="0"/>
                <a:ea typeface="Cambria" pitchFamily="34" charset="-122"/>
                <a:cs typeface="Cambria" pitchFamily="34" charset="-120"/>
              </a:rPr>
              <a:t>Protecting Your Volunteers</a:t>
            </a:r>
            <a:endParaRPr lang="en-US" sz="3400" dirty="0"/>
          </a:p>
        </p:txBody>
      </p:sp>
      <p:sp>
        <p:nvSpPr>
          <p:cNvPr id="6" name="Text 4"/>
          <p:cNvSpPr/>
          <p:nvPr/>
        </p:nvSpPr>
        <p:spPr>
          <a:xfrm>
            <a:off x="365760" y="777240"/>
            <a:ext cx="8412480" cy="365760"/>
          </a:xfrm>
          <a:prstGeom prst="rect">
            <a:avLst/>
          </a:prstGeom>
          <a:noFill/>
          <a:ln/>
        </p:spPr>
        <p:txBody>
          <a:bodyPr wrap="square" lIns="0" tIns="0" rIns="0" bIns="0" rtlCol="0" anchor="ctr"/>
          <a:lstStyle/>
          <a:p>
            <a:pPr marL="0" indent="0" algn="ctr">
              <a:buNone/>
            </a:pPr>
            <a:r>
              <a:rPr lang="en-US" sz="1400" i="1" dirty="0">
                <a:solidFill>
                  <a:srgbClr val="B2EEF1"/>
                </a:solidFill>
                <a:latin typeface="Calibri" pitchFamily="34" charset="0"/>
                <a:ea typeface="Calibri" pitchFamily="34" charset="-122"/>
                <a:cs typeface="Calibri" pitchFamily="34" charset="-120"/>
              </a:rPr>
              <a:t>They give everything — give them a safe environment in return</a:t>
            </a:r>
            <a:endParaRPr lang="en-US" sz="1400" dirty="0"/>
          </a:p>
        </p:txBody>
      </p:sp>
      <p:sp>
        <p:nvSpPr>
          <p:cNvPr id="7" name="Shape 5"/>
          <p:cNvSpPr/>
          <p:nvPr/>
        </p:nvSpPr>
        <p:spPr>
          <a:xfrm>
            <a:off x="256032" y="1298448"/>
            <a:ext cx="2816352" cy="1664208"/>
          </a:xfrm>
          <a:prstGeom prst="roundRect">
            <a:avLst>
              <a:gd name="adj" fmla="val 5495"/>
            </a:avLst>
          </a:prstGeom>
          <a:solidFill>
            <a:srgbClr val="0E7C86">
              <a:alpha val="85000"/>
            </a:srgbClr>
          </a:solidFill>
          <a:ln/>
          <a:effectLst>
            <a:outerShdw blurRad="152400" dist="50800" dir="8100000" algn="bl" rotWithShape="0">
              <a:srgbClr val="000000">
                <a:alpha val="22000"/>
              </a:srgbClr>
            </a:outerShdw>
          </a:effectLst>
        </p:spPr>
        <p:txBody>
          <a:bodyPr/>
          <a:lstStyle/>
          <a:p>
            <a:endParaRPr lang="en-AU"/>
          </a:p>
        </p:txBody>
      </p:sp>
      <p:sp>
        <p:nvSpPr>
          <p:cNvPr id="8" name="Shape 6"/>
          <p:cNvSpPr/>
          <p:nvPr/>
        </p:nvSpPr>
        <p:spPr>
          <a:xfrm>
            <a:off x="256032" y="1298448"/>
            <a:ext cx="2816352" cy="50292"/>
          </a:xfrm>
          <a:prstGeom prst="rect">
            <a:avLst/>
          </a:prstGeom>
          <a:solidFill>
            <a:srgbClr val="2DD4DF"/>
          </a:solidFill>
          <a:ln w="12700">
            <a:solidFill>
              <a:srgbClr val="2DD4DF"/>
            </a:solidFill>
            <a:prstDash val="solid"/>
          </a:ln>
        </p:spPr>
        <p:txBody>
          <a:bodyPr/>
          <a:lstStyle/>
          <a:p>
            <a:endParaRPr lang="en-AU"/>
          </a:p>
        </p:txBody>
      </p:sp>
      <p:sp>
        <p:nvSpPr>
          <p:cNvPr id="9" name="Text 7"/>
          <p:cNvSpPr/>
          <p:nvPr/>
        </p:nvSpPr>
        <p:spPr>
          <a:xfrm>
            <a:off x="256032" y="1389888"/>
            <a:ext cx="2816352" cy="45720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10" name="Text 8"/>
          <p:cNvSpPr/>
          <p:nvPr/>
        </p:nvSpPr>
        <p:spPr>
          <a:xfrm>
            <a:off x="347472" y="1847088"/>
            <a:ext cx="2633472" cy="365760"/>
          </a:xfrm>
          <a:prstGeom prst="rect">
            <a:avLst/>
          </a:prstGeom>
          <a:noFill/>
          <a:ln/>
        </p:spPr>
        <p:txBody>
          <a:bodyPr wrap="square" lIns="0" tIns="0" rIns="0" bIns="0" rtlCol="0" anchor="ctr"/>
          <a:lstStyle/>
          <a:p>
            <a:pPr marL="0" indent="0" algn="ctr">
              <a:buNone/>
            </a:pPr>
            <a:r>
              <a:rPr lang="en-US" sz="1350" b="1" dirty="0">
                <a:solidFill>
                  <a:srgbClr val="2DD4DF"/>
                </a:solidFill>
                <a:latin typeface="Cambria" pitchFamily="34" charset="0"/>
                <a:ea typeface="Cambria" pitchFamily="34" charset="-122"/>
                <a:cs typeface="Cambria" pitchFamily="34" charset="-120"/>
              </a:rPr>
              <a:t>Brief Every Volunteer</a:t>
            </a:r>
            <a:endParaRPr lang="en-US" sz="1350" dirty="0"/>
          </a:p>
        </p:txBody>
      </p:sp>
      <p:sp>
        <p:nvSpPr>
          <p:cNvPr id="11" name="Text 9"/>
          <p:cNvSpPr/>
          <p:nvPr/>
        </p:nvSpPr>
        <p:spPr>
          <a:xfrm>
            <a:off x="347472" y="2194560"/>
            <a:ext cx="2633472" cy="713232"/>
          </a:xfrm>
          <a:prstGeom prst="rect">
            <a:avLst/>
          </a:prstGeom>
          <a:noFill/>
          <a:ln/>
        </p:spPr>
        <p:txBody>
          <a:bodyPr wrap="square" lIns="0" tIns="0" rIns="0" bIns="0" rtlCol="0" anchor="t"/>
          <a:lstStyle/>
          <a:p>
            <a:pPr marL="0" indent="0" algn="ctr">
              <a:buNone/>
            </a:pPr>
            <a:r>
              <a:rPr lang="en-US" sz="1150" dirty="0">
                <a:solidFill>
                  <a:srgbClr val="FFFFFF"/>
                </a:solidFill>
                <a:latin typeface="Calibri" pitchFamily="34" charset="0"/>
                <a:ea typeface="Calibri" pitchFamily="34" charset="-122"/>
                <a:cs typeface="Calibri" pitchFamily="34" charset="-120"/>
              </a:rPr>
              <a:t>Before gates open — hazards, first aid location, who's in charge if something goes wrong</a:t>
            </a:r>
            <a:endParaRPr lang="en-US" sz="1150" dirty="0"/>
          </a:p>
        </p:txBody>
      </p:sp>
      <p:sp>
        <p:nvSpPr>
          <p:cNvPr id="12" name="Shape 10"/>
          <p:cNvSpPr/>
          <p:nvPr/>
        </p:nvSpPr>
        <p:spPr>
          <a:xfrm>
            <a:off x="3255264" y="1298448"/>
            <a:ext cx="2816352" cy="1664208"/>
          </a:xfrm>
          <a:prstGeom prst="roundRect">
            <a:avLst>
              <a:gd name="adj" fmla="val 5495"/>
            </a:avLst>
          </a:prstGeom>
          <a:solidFill>
            <a:srgbClr val="0E7C86">
              <a:alpha val="85000"/>
            </a:srgbClr>
          </a:solidFill>
          <a:ln/>
          <a:effectLst>
            <a:outerShdw blurRad="152400" dist="50800" dir="8100000" algn="bl" rotWithShape="0">
              <a:srgbClr val="000000">
                <a:alpha val="22000"/>
              </a:srgbClr>
            </a:outerShdw>
          </a:effectLst>
        </p:spPr>
        <p:txBody>
          <a:bodyPr/>
          <a:lstStyle/>
          <a:p>
            <a:endParaRPr lang="en-AU"/>
          </a:p>
        </p:txBody>
      </p:sp>
      <p:sp>
        <p:nvSpPr>
          <p:cNvPr id="13" name="Shape 11"/>
          <p:cNvSpPr/>
          <p:nvPr/>
        </p:nvSpPr>
        <p:spPr>
          <a:xfrm>
            <a:off x="3255264" y="1298448"/>
            <a:ext cx="2816352" cy="50292"/>
          </a:xfrm>
          <a:prstGeom prst="rect">
            <a:avLst/>
          </a:prstGeom>
          <a:solidFill>
            <a:srgbClr val="2DD4DF"/>
          </a:solidFill>
          <a:ln w="12700">
            <a:solidFill>
              <a:srgbClr val="2DD4DF"/>
            </a:solidFill>
            <a:prstDash val="solid"/>
          </a:ln>
        </p:spPr>
        <p:txBody>
          <a:bodyPr/>
          <a:lstStyle/>
          <a:p>
            <a:endParaRPr lang="en-AU"/>
          </a:p>
        </p:txBody>
      </p:sp>
      <p:sp>
        <p:nvSpPr>
          <p:cNvPr id="14" name="Text 12"/>
          <p:cNvSpPr/>
          <p:nvPr/>
        </p:nvSpPr>
        <p:spPr>
          <a:xfrm>
            <a:off x="3255264" y="1389888"/>
            <a:ext cx="2816352" cy="45720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15" name="Text 13"/>
          <p:cNvSpPr/>
          <p:nvPr/>
        </p:nvSpPr>
        <p:spPr>
          <a:xfrm>
            <a:off x="3346704" y="1847088"/>
            <a:ext cx="2633472" cy="365760"/>
          </a:xfrm>
          <a:prstGeom prst="rect">
            <a:avLst/>
          </a:prstGeom>
          <a:noFill/>
          <a:ln/>
        </p:spPr>
        <p:txBody>
          <a:bodyPr wrap="square" lIns="0" tIns="0" rIns="0" bIns="0" rtlCol="0" anchor="ctr"/>
          <a:lstStyle/>
          <a:p>
            <a:pPr marL="0" indent="0" algn="ctr">
              <a:buNone/>
            </a:pPr>
            <a:r>
              <a:rPr lang="en-US" sz="1350" b="1" dirty="0">
                <a:solidFill>
                  <a:srgbClr val="2DD4DF"/>
                </a:solidFill>
                <a:latin typeface="Cambria" pitchFamily="34" charset="0"/>
                <a:ea typeface="Cambria" pitchFamily="34" charset="-122"/>
                <a:cs typeface="Cambria" pitchFamily="34" charset="-120"/>
              </a:rPr>
              <a:t>Written Procedures</a:t>
            </a:r>
            <a:endParaRPr lang="en-US" sz="1350" dirty="0"/>
          </a:p>
        </p:txBody>
      </p:sp>
      <p:sp>
        <p:nvSpPr>
          <p:cNvPr id="16" name="Text 14"/>
          <p:cNvSpPr/>
          <p:nvPr/>
        </p:nvSpPr>
        <p:spPr>
          <a:xfrm>
            <a:off x="3346704" y="2194560"/>
            <a:ext cx="2633472" cy="713232"/>
          </a:xfrm>
          <a:prstGeom prst="rect">
            <a:avLst/>
          </a:prstGeom>
          <a:noFill/>
          <a:ln/>
        </p:spPr>
        <p:txBody>
          <a:bodyPr wrap="square" lIns="0" tIns="0" rIns="0" bIns="0" rtlCol="0" anchor="t"/>
          <a:lstStyle/>
          <a:p>
            <a:pPr marL="0" indent="0" algn="ctr">
              <a:buNone/>
            </a:pPr>
            <a:r>
              <a:rPr lang="en-US" sz="1150" dirty="0">
                <a:solidFill>
                  <a:srgbClr val="FFFFFF"/>
                </a:solidFill>
                <a:latin typeface="Calibri" pitchFamily="34" charset="0"/>
                <a:ea typeface="Calibri" pitchFamily="34" charset="-122"/>
                <a:cs typeface="Calibri" pitchFamily="34" charset="-120"/>
              </a:rPr>
              <a:t>For key tasks: livestock, equipment, traffic. A one-page checklist, not an essay</a:t>
            </a:r>
            <a:endParaRPr lang="en-US" sz="1150" dirty="0"/>
          </a:p>
        </p:txBody>
      </p:sp>
      <p:sp>
        <p:nvSpPr>
          <p:cNvPr id="17" name="Shape 15"/>
          <p:cNvSpPr/>
          <p:nvPr/>
        </p:nvSpPr>
        <p:spPr>
          <a:xfrm>
            <a:off x="6254496" y="1298448"/>
            <a:ext cx="2816352" cy="1664208"/>
          </a:xfrm>
          <a:prstGeom prst="roundRect">
            <a:avLst>
              <a:gd name="adj" fmla="val 5495"/>
            </a:avLst>
          </a:prstGeom>
          <a:solidFill>
            <a:srgbClr val="0E7C86">
              <a:alpha val="85000"/>
            </a:srgbClr>
          </a:solidFill>
          <a:ln/>
          <a:effectLst>
            <a:outerShdw blurRad="152400" dist="50800" dir="8100000" algn="bl" rotWithShape="0">
              <a:srgbClr val="000000">
                <a:alpha val="22000"/>
              </a:srgbClr>
            </a:outerShdw>
          </a:effectLst>
        </p:spPr>
        <p:txBody>
          <a:bodyPr/>
          <a:lstStyle/>
          <a:p>
            <a:endParaRPr lang="en-AU"/>
          </a:p>
        </p:txBody>
      </p:sp>
      <p:sp>
        <p:nvSpPr>
          <p:cNvPr id="18" name="Shape 16"/>
          <p:cNvSpPr/>
          <p:nvPr/>
        </p:nvSpPr>
        <p:spPr>
          <a:xfrm>
            <a:off x="6254496" y="1298448"/>
            <a:ext cx="2816352" cy="50292"/>
          </a:xfrm>
          <a:prstGeom prst="rect">
            <a:avLst/>
          </a:prstGeom>
          <a:solidFill>
            <a:srgbClr val="2DD4DF"/>
          </a:solidFill>
          <a:ln w="12700">
            <a:solidFill>
              <a:srgbClr val="2DD4DF"/>
            </a:solidFill>
            <a:prstDash val="solid"/>
          </a:ln>
        </p:spPr>
        <p:txBody>
          <a:bodyPr/>
          <a:lstStyle/>
          <a:p>
            <a:endParaRPr lang="en-AU"/>
          </a:p>
        </p:txBody>
      </p:sp>
      <p:sp>
        <p:nvSpPr>
          <p:cNvPr id="19" name="Text 17"/>
          <p:cNvSpPr/>
          <p:nvPr/>
        </p:nvSpPr>
        <p:spPr>
          <a:xfrm>
            <a:off x="6254496" y="1389888"/>
            <a:ext cx="2816352" cy="45720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20" name="Text 18"/>
          <p:cNvSpPr/>
          <p:nvPr/>
        </p:nvSpPr>
        <p:spPr>
          <a:xfrm>
            <a:off x="6345936" y="1847088"/>
            <a:ext cx="2633472" cy="365760"/>
          </a:xfrm>
          <a:prstGeom prst="rect">
            <a:avLst/>
          </a:prstGeom>
          <a:noFill/>
          <a:ln/>
        </p:spPr>
        <p:txBody>
          <a:bodyPr wrap="square" lIns="0" tIns="0" rIns="0" bIns="0" rtlCol="0" anchor="ctr"/>
          <a:lstStyle/>
          <a:p>
            <a:pPr marL="0" indent="0" algn="ctr">
              <a:buNone/>
            </a:pPr>
            <a:r>
              <a:rPr lang="en-US" sz="1350" b="1" dirty="0">
                <a:solidFill>
                  <a:srgbClr val="2DD4DF"/>
                </a:solidFill>
                <a:latin typeface="Cambria" pitchFamily="34" charset="0"/>
                <a:ea typeface="Cambria" pitchFamily="34" charset="-122"/>
                <a:cs typeface="Cambria" pitchFamily="34" charset="-120"/>
              </a:rPr>
              <a:t>Enforce No-Go Zones</a:t>
            </a:r>
            <a:endParaRPr lang="en-US" sz="1350" dirty="0"/>
          </a:p>
        </p:txBody>
      </p:sp>
      <p:sp>
        <p:nvSpPr>
          <p:cNvPr id="21" name="Text 19"/>
          <p:cNvSpPr/>
          <p:nvPr/>
        </p:nvSpPr>
        <p:spPr>
          <a:xfrm>
            <a:off x="6345936" y="2194560"/>
            <a:ext cx="2633472" cy="713232"/>
          </a:xfrm>
          <a:prstGeom prst="rect">
            <a:avLst/>
          </a:prstGeom>
          <a:noFill/>
          <a:ln/>
        </p:spPr>
        <p:txBody>
          <a:bodyPr wrap="square" lIns="0" tIns="0" rIns="0" bIns="0" rtlCol="0" anchor="t"/>
          <a:lstStyle/>
          <a:p>
            <a:pPr marL="0" indent="0" algn="ctr">
              <a:buNone/>
            </a:pPr>
            <a:r>
              <a:rPr lang="en-US" sz="1150" dirty="0">
                <a:solidFill>
                  <a:srgbClr val="FFFFFF"/>
                </a:solidFill>
                <a:latin typeface="Calibri" pitchFamily="34" charset="0"/>
                <a:ea typeface="Calibri" pitchFamily="34" charset="-122"/>
                <a:cs typeface="Calibri" pitchFamily="34" charset="-120"/>
              </a:rPr>
              <a:t>Keep untrained volunteers away from high-risk areas like the horse ring and loading zones</a:t>
            </a:r>
            <a:endParaRPr lang="en-US" sz="1150" dirty="0"/>
          </a:p>
        </p:txBody>
      </p:sp>
      <p:sp>
        <p:nvSpPr>
          <p:cNvPr id="22" name="Shape 20"/>
          <p:cNvSpPr/>
          <p:nvPr/>
        </p:nvSpPr>
        <p:spPr>
          <a:xfrm>
            <a:off x="256032" y="3127248"/>
            <a:ext cx="2816352" cy="1664208"/>
          </a:xfrm>
          <a:prstGeom prst="roundRect">
            <a:avLst>
              <a:gd name="adj" fmla="val 5495"/>
            </a:avLst>
          </a:prstGeom>
          <a:solidFill>
            <a:srgbClr val="0E7C86">
              <a:alpha val="85000"/>
            </a:srgbClr>
          </a:solidFill>
          <a:ln/>
          <a:effectLst>
            <a:outerShdw blurRad="152400" dist="50800" dir="8100000" algn="bl" rotWithShape="0">
              <a:srgbClr val="000000">
                <a:alpha val="22000"/>
              </a:srgbClr>
            </a:outerShdw>
          </a:effectLst>
        </p:spPr>
        <p:txBody>
          <a:bodyPr/>
          <a:lstStyle/>
          <a:p>
            <a:endParaRPr lang="en-AU"/>
          </a:p>
        </p:txBody>
      </p:sp>
      <p:sp>
        <p:nvSpPr>
          <p:cNvPr id="23" name="Shape 21"/>
          <p:cNvSpPr/>
          <p:nvPr/>
        </p:nvSpPr>
        <p:spPr>
          <a:xfrm>
            <a:off x="256032" y="3127248"/>
            <a:ext cx="2816352" cy="50292"/>
          </a:xfrm>
          <a:prstGeom prst="rect">
            <a:avLst/>
          </a:prstGeom>
          <a:solidFill>
            <a:srgbClr val="2DD4DF"/>
          </a:solidFill>
          <a:ln w="12700">
            <a:solidFill>
              <a:srgbClr val="2DD4DF"/>
            </a:solidFill>
            <a:prstDash val="solid"/>
          </a:ln>
        </p:spPr>
        <p:txBody>
          <a:bodyPr/>
          <a:lstStyle/>
          <a:p>
            <a:endParaRPr lang="en-AU"/>
          </a:p>
        </p:txBody>
      </p:sp>
      <p:sp>
        <p:nvSpPr>
          <p:cNvPr id="24" name="Text 22"/>
          <p:cNvSpPr/>
          <p:nvPr/>
        </p:nvSpPr>
        <p:spPr>
          <a:xfrm>
            <a:off x="256032" y="3218688"/>
            <a:ext cx="2816352" cy="45720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25" name="Text 23"/>
          <p:cNvSpPr/>
          <p:nvPr/>
        </p:nvSpPr>
        <p:spPr>
          <a:xfrm>
            <a:off x="347472" y="3675888"/>
            <a:ext cx="2633472" cy="365760"/>
          </a:xfrm>
          <a:prstGeom prst="rect">
            <a:avLst/>
          </a:prstGeom>
          <a:noFill/>
          <a:ln/>
        </p:spPr>
        <p:txBody>
          <a:bodyPr wrap="square" lIns="0" tIns="0" rIns="0" bIns="0" rtlCol="0" anchor="ctr"/>
          <a:lstStyle/>
          <a:p>
            <a:pPr marL="0" indent="0" algn="ctr">
              <a:buNone/>
            </a:pPr>
            <a:r>
              <a:rPr lang="en-US" sz="1350" b="1" dirty="0">
                <a:solidFill>
                  <a:srgbClr val="2DD4DF"/>
                </a:solidFill>
                <a:latin typeface="Cambria" pitchFamily="34" charset="0"/>
                <a:ea typeface="Cambria" pitchFamily="34" charset="-122"/>
                <a:cs typeface="Cambria" pitchFamily="34" charset="-120"/>
              </a:rPr>
              <a:t>Record Every Incident</a:t>
            </a:r>
            <a:endParaRPr lang="en-US" sz="1350" dirty="0"/>
          </a:p>
        </p:txBody>
      </p:sp>
      <p:sp>
        <p:nvSpPr>
          <p:cNvPr id="26" name="Text 24"/>
          <p:cNvSpPr/>
          <p:nvPr/>
        </p:nvSpPr>
        <p:spPr>
          <a:xfrm>
            <a:off x="347472" y="4023360"/>
            <a:ext cx="2633472" cy="713232"/>
          </a:xfrm>
          <a:prstGeom prst="rect">
            <a:avLst/>
          </a:prstGeom>
          <a:noFill/>
          <a:ln/>
        </p:spPr>
        <p:txBody>
          <a:bodyPr wrap="square" lIns="0" tIns="0" rIns="0" bIns="0" rtlCol="0" anchor="t"/>
          <a:lstStyle/>
          <a:p>
            <a:pPr marL="0" indent="0" algn="ctr">
              <a:buNone/>
            </a:pPr>
            <a:r>
              <a:rPr lang="en-US" sz="1150" dirty="0">
                <a:solidFill>
                  <a:srgbClr val="FFFFFF"/>
                </a:solidFill>
                <a:latin typeface="Calibri" pitchFamily="34" charset="0"/>
                <a:ea typeface="Calibri" pitchFamily="34" charset="-122"/>
                <a:cs typeface="Calibri" pitchFamily="34" charset="-120"/>
              </a:rPr>
              <a:t>Near-misses too. What nearly went wrong today will go wrong tomorrow without action</a:t>
            </a:r>
            <a:endParaRPr lang="en-US" sz="1150" dirty="0"/>
          </a:p>
        </p:txBody>
      </p:sp>
      <p:sp>
        <p:nvSpPr>
          <p:cNvPr id="27" name="Shape 25"/>
          <p:cNvSpPr/>
          <p:nvPr/>
        </p:nvSpPr>
        <p:spPr>
          <a:xfrm>
            <a:off x="3255264" y="3127248"/>
            <a:ext cx="2816352" cy="1664208"/>
          </a:xfrm>
          <a:prstGeom prst="roundRect">
            <a:avLst>
              <a:gd name="adj" fmla="val 5495"/>
            </a:avLst>
          </a:prstGeom>
          <a:solidFill>
            <a:srgbClr val="0E7C86">
              <a:alpha val="85000"/>
            </a:srgbClr>
          </a:solidFill>
          <a:ln/>
          <a:effectLst>
            <a:outerShdw blurRad="152400" dist="50800" dir="8100000" algn="bl" rotWithShape="0">
              <a:srgbClr val="000000">
                <a:alpha val="22000"/>
              </a:srgbClr>
            </a:outerShdw>
          </a:effectLst>
        </p:spPr>
        <p:txBody>
          <a:bodyPr/>
          <a:lstStyle/>
          <a:p>
            <a:endParaRPr lang="en-AU"/>
          </a:p>
        </p:txBody>
      </p:sp>
      <p:sp>
        <p:nvSpPr>
          <p:cNvPr id="28" name="Shape 26"/>
          <p:cNvSpPr/>
          <p:nvPr/>
        </p:nvSpPr>
        <p:spPr>
          <a:xfrm>
            <a:off x="3255264" y="3127248"/>
            <a:ext cx="2816352" cy="50292"/>
          </a:xfrm>
          <a:prstGeom prst="rect">
            <a:avLst/>
          </a:prstGeom>
          <a:solidFill>
            <a:srgbClr val="2DD4DF"/>
          </a:solidFill>
          <a:ln w="12700">
            <a:solidFill>
              <a:srgbClr val="2DD4DF"/>
            </a:solidFill>
            <a:prstDash val="solid"/>
          </a:ln>
        </p:spPr>
        <p:txBody>
          <a:bodyPr/>
          <a:lstStyle/>
          <a:p>
            <a:endParaRPr lang="en-AU"/>
          </a:p>
        </p:txBody>
      </p:sp>
      <p:sp>
        <p:nvSpPr>
          <p:cNvPr id="29" name="Text 27"/>
          <p:cNvSpPr/>
          <p:nvPr/>
        </p:nvSpPr>
        <p:spPr>
          <a:xfrm>
            <a:off x="3255264" y="3218688"/>
            <a:ext cx="2816352" cy="45720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30" name="Text 28"/>
          <p:cNvSpPr/>
          <p:nvPr/>
        </p:nvSpPr>
        <p:spPr>
          <a:xfrm>
            <a:off x="3346704" y="3675888"/>
            <a:ext cx="2633472" cy="365760"/>
          </a:xfrm>
          <a:prstGeom prst="rect">
            <a:avLst/>
          </a:prstGeom>
          <a:noFill/>
          <a:ln/>
        </p:spPr>
        <p:txBody>
          <a:bodyPr wrap="square" lIns="0" tIns="0" rIns="0" bIns="0" rtlCol="0" anchor="ctr"/>
          <a:lstStyle/>
          <a:p>
            <a:pPr marL="0" indent="0" algn="ctr">
              <a:buNone/>
            </a:pPr>
            <a:r>
              <a:rPr lang="en-US" sz="1350" b="1" dirty="0">
                <a:solidFill>
                  <a:srgbClr val="2DD4DF"/>
                </a:solidFill>
                <a:latin typeface="Cambria" pitchFamily="34" charset="0"/>
                <a:ea typeface="Cambria" pitchFamily="34" charset="-122"/>
                <a:cs typeface="Cambria" pitchFamily="34" charset="-120"/>
              </a:rPr>
              <a:t>Speak Up Culture</a:t>
            </a:r>
            <a:endParaRPr lang="en-US" sz="1350" dirty="0"/>
          </a:p>
        </p:txBody>
      </p:sp>
      <p:sp>
        <p:nvSpPr>
          <p:cNvPr id="31" name="Text 29"/>
          <p:cNvSpPr/>
          <p:nvPr/>
        </p:nvSpPr>
        <p:spPr>
          <a:xfrm>
            <a:off x="3346704" y="4023360"/>
            <a:ext cx="2633472" cy="713232"/>
          </a:xfrm>
          <a:prstGeom prst="rect">
            <a:avLst/>
          </a:prstGeom>
          <a:noFill/>
          <a:ln/>
        </p:spPr>
        <p:txBody>
          <a:bodyPr wrap="square" lIns="0" tIns="0" rIns="0" bIns="0" rtlCol="0" anchor="t"/>
          <a:lstStyle/>
          <a:p>
            <a:pPr marL="0" indent="0" algn="ctr">
              <a:buNone/>
            </a:pPr>
            <a:r>
              <a:rPr lang="en-US" sz="1150" dirty="0">
                <a:solidFill>
                  <a:srgbClr val="FFFFFF"/>
                </a:solidFill>
                <a:latin typeface="Calibri" pitchFamily="34" charset="0"/>
                <a:ea typeface="Calibri" pitchFamily="34" charset="-122"/>
                <a:cs typeface="Calibri" pitchFamily="34" charset="-120"/>
              </a:rPr>
              <a:t>Volunteers must feel safe raising safety concerns — without embarrassment or dismissal</a:t>
            </a:r>
            <a:endParaRPr lang="en-US" sz="1150" dirty="0"/>
          </a:p>
        </p:txBody>
      </p:sp>
      <p:sp>
        <p:nvSpPr>
          <p:cNvPr id="32" name="Shape 30"/>
          <p:cNvSpPr/>
          <p:nvPr/>
        </p:nvSpPr>
        <p:spPr>
          <a:xfrm>
            <a:off x="6254496" y="3127248"/>
            <a:ext cx="2816352" cy="1664208"/>
          </a:xfrm>
          <a:prstGeom prst="roundRect">
            <a:avLst>
              <a:gd name="adj" fmla="val 5495"/>
            </a:avLst>
          </a:prstGeom>
          <a:solidFill>
            <a:srgbClr val="0E7C86">
              <a:alpha val="85000"/>
            </a:srgbClr>
          </a:solidFill>
          <a:ln/>
          <a:effectLst>
            <a:outerShdw blurRad="152400" dist="50800" dir="8100000" algn="bl" rotWithShape="0">
              <a:srgbClr val="000000">
                <a:alpha val="22000"/>
              </a:srgbClr>
            </a:outerShdw>
          </a:effectLst>
        </p:spPr>
        <p:txBody>
          <a:bodyPr/>
          <a:lstStyle/>
          <a:p>
            <a:endParaRPr lang="en-AU"/>
          </a:p>
        </p:txBody>
      </p:sp>
      <p:sp>
        <p:nvSpPr>
          <p:cNvPr id="33" name="Shape 31"/>
          <p:cNvSpPr/>
          <p:nvPr/>
        </p:nvSpPr>
        <p:spPr>
          <a:xfrm>
            <a:off x="6254496" y="3127248"/>
            <a:ext cx="2816352" cy="50292"/>
          </a:xfrm>
          <a:prstGeom prst="rect">
            <a:avLst/>
          </a:prstGeom>
          <a:solidFill>
            <a:srgbClr val="2DD4DF"/>
          </a:solidFill>
          <a:ln w="12700">
            <a:solidFill>
              <a:srgbClr val="2DD4DF"/>
            </a:solidFill>
            <a:prstDash val="solid"/>
          </a:ln>
        </p:spPr>
        <p:txBody>
          <a:bodyPr/>
          <a:lstStyle/>
          <a:p>
            <a:endParaRPr lang="en-AU"/>
          </a:p>
        </p:txBody>
      </p:sp>
      <p:sp>
        <p:nvSpPr>
          <p:cNvPr id="34" name="Text 32"/>
          <p:cNvSpPr/>
          <p:nvPr/>
        </p:nvSpPr>
        <p:spPr>
          <a:xfrm>
            <a:off x="6254496" y="3218688"/>
            <a:ext cx="2816352" cy="45720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35" name="Text 33"/>
          <p:cNvSpPr/>
          <p:nvPr/>
        </p:nvSpPr>
        <p:spPr>
          <a:xfrm>
            <a:off x="6345936" y="3675888"/>
            <a:ext cx="2633472" cy="365760"/>
          </a:xfrm>
          <a:prstGeom prst="rect">
            <a:avLst/>
          </a:prstGeom>
          <a:noFill/>
          <a:ln/>
        </p:spPr>
        <p:txBody>
          <a:bodyPr wrap="square" lIns="0" tIns="0" rIns="0" bIns="0" rtlCol="0" anchor="ctr"/>
          <a:lstStyle/>
          <a:p>
            <a:pPr marL="0" indent="0" algn="ctr">
              <a:buNone/>
            </a:pPr>
            <a:r>
              <a:rPr lang="en-US" sz="1350" b="1" dirty="0">
                <a:solidFill>
                  <a:srgbClr val="2DD4DF"/>
                </a:solidFill>
                <a:latin typeface="Cambria" pitchFamily="34" charset="0"/>
                <a:ea typeface="Cambria" pitchFamily="34" charset="-122"/>
                <a:cs typeface="Cambria" pitchFamily="34" charset="-120"/>
              </a:rPr>
              <a:t>Emergency Plan Ready</a:t>
            </a:r>
            <a:endParaRPr lang="en-US" sz="1350" dirty="0"/>
          </a:p>
        </p:txBody>
      </p:sp>
      <p:sp>
        <p:nvSpPr>
          <p:cNvPr id="36" name="Text 34"/>
          <p:cNvSpPr/>
          <p:nvPr/>
        </p:nvSpPr>
        <p:spPr>
          <a:xfrm>
            <a:off x="6345936" y="4023360"/>
            <a:ext cx="2633472" cy="713232"/>
          </a:xfrm>
          <a:prstGeom prst="rect">
            <a:avLst/>
          </a:prstGeom>
          <a:noFill/>
          <a:ln/>
        </p:spPr>
        <p:txBody>
          <a:bodyPr wrap="square" lIns="0" tIns="0" rIns="0" bIns="0" rtlCol="0" anchor="t"/>
          <a:lstStyle/>
          <a:p>
            <a:pPr marL="0" indent="0" algn="ctr">
              <a:buNone/>
            </a:pPr>
            <a:r>
              <a:rPr lang="en-US" sz="1150" dirty="0">
                <a:solidFill>
                  <a:srgbClr val="FFFFFF"/>
                </a:solidFill>
                <a:latin typeface="Calibri" pitchFamily="34" charset="0"/>
                <a:ea typeface="Calibri" pitchFamily="34" charset="-122"/>
                <a:cs typeface="Calibri" pitchFamily="34" charset="-120"/>
              </a:rPr>
              <a:t>Everyone knows the number, the evacuation point, and their specific role in an emergency</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FBFC"/>
        </a:solidFill>
        <a:effectLst/>
      </p:bgPr>
    </p:bg>
    <p:spTree>
      <p:nvGrpSpPr>
        <p:cNvPr id="1" name=""/>
        <p:cNvGrpSpPr/>
        <p:nvPr/>
      </p:nvGrpSpPr>
      <p:grpSpPr>
        <a:xfrm>
          <a:off x="0" y="0"/>
          <a:ext cx="0" cy="0"/>
          <a:chOff x="0" y="0"/>
          <a:chExt cx="0" cy="0"/>
        </a:xfrm>
      </p:grpSpPr>
      <p:sp>
        <p:nvSpPr>
          <p:cNvPr id="2" name="Shape 0"/>
          <p:cNvSpPr/>
          <p:nvPr/>
        </p:nvSpPr>
        <p:spPr>
          <a:xfrm>
            <a:off x="0" y="0"/>
            <a:ext cx="9144000" cy="1115568"/>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411480" y="73152"/>
            <a:ext cx="8321040" cy="566928"/>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A System Under Pressure</a:t>
            </a:r>
            <a:endParaRPr lang="en-US" sz="2600" dirty="0"/>
          </a:p>
        </p:txBody>
      </p:sp>
      <p:sp>
        <p:nvSpPr>
          <p:cNvPr id="5" name="Text 3"/>
          <p:cNvSpPr/>
          <p:nvPr/>
        </p:nvSpPr>
        <p:spPr>
          <a:xfrm>
            <a:off x="411480" y="658368"/>
            <a:ext cx="8321040" cy="384048"/>
          </a:xfrm>
          <a:prstGeom prst="rect">
            <a:avLst/>
          </a:prstGeom>
          <a:noFill/>
          <a:ln/>
        </p:spPr>
        <p:txBody>
          <a:bodyPr wrap="square" lIns="0" tIns="0" rIns="0" bIns="0" rtlCol="0" anchor="ctr"/>
          <a:lstStyle/>
          <a:p>
            <a:pPr marL="0" indent="0">
              <a:buNone/>
            </a:pPr>
            <a:r>
              <a:rPr lang="en-US" sz="1300" i="1" dirty="0">
                <a:solidFill>
                  <a:srgbClr val="B2EEF1"/>
                </a:solidFill>
                <a:latin typeface="Calibri" pitchFamily="34" charset="0"/>
                <a:ea typeface="Calibri" pitchFamily="34" charset="-122"/>
                <a:cs typeface="Calibri" pitchFamily="34" charset="-120"/>
              </a:rPr>
              <a:t>The Federal Government's Insurance Inquiry — and what it means for you</a:t>
            </a:r>
            <a:endParaRPr lang="en-US" sz="1300" dirty="0"/>
          </a:p>
        </p:txBody>
      </p:sp>
      <p:sp>
        <p:nvSpPr>
          <p:cNvPr id="6" name="Shape 4"/>
          <p:cNvSpPr/>
          <p:nvPr/>
        </p:nvSpPr>
        <p:spPr>
          <a:xfrm>
            <a:off x="274320" y="1115568"/>
            <a:ext cx="4160520" cy="1783080"/>
          </a:xfrm>
          <a:prstGeom prst="roundRect">
            <a:avLst>
              <a:gd name="adj" fmla="val 5128"/>
            </a:avLst>
          </a:prstGeom>
          <a:solidFill>
            <a:srgbClr val="FFFFFF"/>
          </a:solidFill>
          <a:ln/>
          <a:effectLst>
            <a:outerShdw blurRad="152400" dist="50800" dir="8100000" algn="bl" rotWithShape="0">
              <a:srgbClr val="000000">
                <a:alpha val="22000"/>
              </a:srgbClr>
            </a:outerShdw>
          </a:effectLst>
        </p:spPr>
        <p:txBody>
          <a:bodyPr/>
          <a:lstStyle/>
          <a:p>
            <a:endParaRPr lang="en-AU"/>
          </a:p>
        </p:txBody>
      </p:sp>
      <p:sp>
        <p:nvSpPr>
          <p:cNvPr id="7" name="Shape 5"/>
          <p:cNvSpPr/>
          <p:nvPr/>
        </p:nvSpPr>
        <p:spPr>
          <a:xfrm>
            <a:off x="274320" y="1115568"/>
            <a:ext cx="4160520" cy="54864"/>
          </a:xfrm>
          <a:prstGeom prst="rect">
            <a:avLst/>
          </a:prstGeom>
          <a:solidFill>
            <a:srgbClr val="0E7C86"/>
          </a:solidFill>
          <a:ln w="12700">
            <a:solidFill>
              <a:srgbClr val="0E7C86"/>
            </a:solidFill>
            <a:prstDash val="solid"/>
          </a:ln>
        </p:spPr>
        <p:txBody>
          <a:bodyPr/>
          <a:lstStyle/>
          <a:p>
            <a:endParaRPr lang="en-AU"/>
          </a:p>
        </p:txBody>
      </p:sp>
      <p:sp>
        <p:nvSpPr>
          <p:cNvPr id="8" name="Text 6"/>
          <p:cNvSpPr/>
          <p:nvPr/>
        </p:nvSpPr>
        <p:spPr>
          <a:xfrm>
            <a:off x="384048" y="1207008"/>
            <a:ext cx="640080" cy="1572768"/>
          </a:xfrm>
          <a:prstGeom prst="rect">
            <a:avLst/>
          </a:prstGeom>
          <a:noFill/>
          <a:ln/>
        </p:spPr>
        <p:txBody>
          <a:bodyPr wrap="square" lIns="0" tIns="0" rIns="0" bIns="0" rtlCol="0" anchor="t"/>
          <a:lstStyle/>
          <a:p>
            <a:pPr marL="0" indent="0">
              <a:buNone/>
            </a:pPr>
            <a:r>
              <a:rPr lang="en-US" sz="3000" dirty="0">
                <a:solidFill>
                  <a:srgbClr val="000000"/>
                </a:solidFill>
              </a:rPr>
              <a:t>💸</a:t>
            </a:r>
            <a:endParaRPr lang="en-US" sz="3000" dirty="0"/>
          </a:p>
        </p:txBody>
      </p:sp>
      <p:sp>
        <p:nvSpPr>
          <p:cNvPr id="9" name="Text 7"/>
          <p:cNvSpPr/>
          <p:nvPr/>
        </p:nvSpPr>
        <p:spPr>
          <a:xfrm>
            <a:off x="1097280" y="1225296"/>
            <a:ext cx="3246120" cy="384048"/>
          </a:xfrm>
          <a:prstGeom prst="rect">
            <a:avLst/>
          </a:prstGeom>
          <a:noFill/>
          <a:ln/>
        </p:spPr>
        <p:txBody>
          <a:bodyPr wrap="square" lIns="0" tIns="0" rIns="0" bIns="0" rtlCol="0" anchor="ctr"/>
          <a:lstStyle/>
          <a:p>
            <a:pPr marL="0" indent="0">
              <a:buNone/>
            </a:pPr>
            <a:r>
              <a:rPr lang="en-US" sz="1500" b="1" dirty="0">
                <a:solidFill>
                  <a:srgbClr val="0D5C63"/>
                </a:solidFill>
                <a:latin typeface="Cambria" pitchFamily="34" charset="0"/>
                <a:ea typeface="Cambria" pitchFamily="34" charset="-122"/>
                <a:cs typeface="Cambria" pitchFamily="34" charset="-120"/>
              </a:rPr>
              <a:t>Costs Eating Justice</a:t>
            </a:r>
            <a:endParaRPr lang="en-US" sz="1500" dirty="0"/>
          </a:p>
        </p:txBody>
      </p:sp>
      <p:sp>
        <p:nvSpPr>
          <p:cNvPr id="10" name="Text 8"/>
          <p:cNvSpPr/>
          <p:nvPr/>
        </p:nvSpPr>
        <p:spPr>
          <a:xfrm>
            <a:off x="1097280" y="1618488"/>
            <a:ext cx="3246120" cy="1225296"/>
          </a:xfrm>
          <a:prstGeom prst="rect">
            <a:avLst/>
          </a:prstGeom>
          <a:noFill/>
          <a:ln/>
        </p:spPr>
        <p:txBody>
          <a:bodyPr wrap="square" lIns="0" tIns="0" rIns="0" bIns="0" rtlCol="0" anchor="t"/>
          <a:lstStyle/>
          <a:p>
            <a:pPr marL="0" indent="0">
              <a:buNone/>
            </a:pPr>
            <a:r>
              <a:rPr lang="en-US" sz="1250" dirty="0">
                <a:solidFill>
                  <a:srgbClr val="1A2E30"/>
                </a:solidFill>
                <a:latin typeface="Calibri" pitchFamily="34" charset="0"/>
                <a:ea typeface="Calibri" pitchFamily="34" charset="-122"/>
                <a:cs typeface="Calibri" pitchFamily="34" charset="-120"/>
              </a:rPr>
              <a:t>Too much of what should reach injured people is consumed by legal fees, delays and red tape. Lawyers benefit most.</a:t>
            </a:r>
            <a:endParaRPr lang="en-US" sz="1250" dirty="0"/>
          </a:p>
        </p:txBody>
      </p:sp>
      <p:sp>
        <p:nvSpPr>
          <p:cNvPr id="11" name="Shape 9"/>
          <p:cNvSpPr/>
          <p:nvPr/>
        </p:nvSpPr>
        <p:spPr>
          <a:xfrm>
            <a:off x="4709160" y="1115568"/>
            <a:ext cx="4160520" cy="1783080"/>
          </a:xfrm>
          <a:prstGeom prst="roundRect">
            <a:avLst>
              <a:gd name="adj" fmla="val 5128"/>
            </a:avLst>
          </a:prstGeom>
          <a:solidFill>
            <a:srgbClr val="FFFFFF"/>
          </a:solidFill>
          <a:ln/>
          <a:effectLst>
            <a:outerShdw blurRad="152400" dist="50800" dir="8100000" algn="bl" rotWithShape="0">
              <a:srgbClr val="000000">
                <a:alpha val="22000"/>
              </a:srgbClr>
            </a:outerShdw>
          </a:effectLst>
        </p:spPr>
        <p:txBody>
          <a:bodyPr/>
          <a:lstStyle/>
          <a:p>
            <a:endParaRPr lang="en-AU"/>
          </a:p>
        </p:txBody>
      </p:sp>
      <p:sp>
        <p:nvSpPr>
          <p:cNvPr id="12" name="Shape 10"/>
          <p:cNvSpPr/>
          <p:nvPr/>
        </p:nvSpPr>
        <p:spPr>
          <a:xfrm>
            <a:off x="4709160" y="1115568"/>
            <a:ext cx="4160520" cy="54864"/>
          </a:xfrm>
          <a:prstGeom prst="rect">
            <a:avLst/>
          </a:prstGeom>
          <a:solidFill>
            <a:srgbClr val="0E7C86"/>
          </a:solidFill>
          <a:ln w="12700">
            <a:solidFill>
              <a:srgbClr val="0E7C86"/>
            </a:solidFill>
            <a:prstDash val="solid"/>
          </a:ln>
        </p:spPr>
        <p:txBody>
          <a:bodyPr/>
          <a:lstStyle/>
          <a:p>
            <a:endParaRPr lang="en-AU"/>
          </a:p>
        </p:txBody>
      </p:sp>
      <p:sp>
        <p:nvSpPr>
          <p:cNvPr id="13" name="Text 11"/>
          <p:cNvSpPr/>
          <p:nvPr/>
        </p:nvSpPr>
        <p:spPr>
          <a:xfrm>
            <a:off x="4818888" y="1207008"/>
            <a:ext cx="640080" cy="1572768"/>
          </a:xfrm>
          <a:prstGeom prst="rect">
            <a:avLst/>
          </a:prstGeom>
          <a:noFill/>
          <a:ln/>
        </p:spPr>
        <p:txBody>
          <a:bodyPr wrap="square" lIns="0" tIns="0" rIns="0" bIns="0" rtlCol="0" anchor="t"/>
          <a:lstStyle/>
          <a:p>
            <a:pPr marL="0" indent="0">
              <a:buNone/>
            </a:pPr>
            <a:r>
              <a:rPr lang="en-US" sz="3000" dirty="0">
                <a:solidFill>
                  <a:srgbClr val="000000"/>
                </a:solidFill>
              </a:rPr>
              <a:t>⚖️</a:t>
            </a:r>
            <a:endParaRPr lang="en-US" sz="3000" dirty="0"/>
          </a:p>
        </p:txBody>
      </p:sp>
      <p:sp>
        <p:nvSpPr>
          <p:cNvPr id="14" name="Text 12"/>
          <p:cNvSpPr/>
          <p:nvPr/>
        </p:nvSpPr>
        <p:spPr>
          <a:xfrm>
            <a:off x="5532120" y="1225296"/>
            <a:ext cx="3246120" cy="384048"/>
          </a:xfrm>
          <a:prstGeom prst="rect">
            <a:avLst/>
          </a:prstGeom>
          <a:noFill/>
          <a:ln/>
        </p:spPr>
        <p:txBody>
          <a:bodyPr wrap="square" lIns="0" tIns="0" rIns="0" bIns="0" rtlCol="0" anchor="ctr"/>
          <a:lstStyle/>
          <a:p>
            <a:pPr marL="0" indent="0">
              <a:buNone/>
            </a:pPr>
            <a:r>
              <a:rPr lang="en-US" sz="1500" b="1" dirty="0">
                <a:solidFill>
                  <a:srgbClr val="0D5C63"/>
                </a:solidFill>
                <a:latin typeface="Cambria" pitchFamily="34" charset="0"/>
                <a:ea typeface="Cambria" pitchFamily="34" charset="-122"/>
                <a:cs typeface="Cambria" pitchFamily="34" charset="-120"/>
              </a:rPr>
              <a:t>Legal Framework Outdated</a:t>
            </a:r>
            <a:endParaRPr lang="en-US" sz="1500" dirty="0"/>
          </a:p>
        </p:txBody>
      </p:sp>
      <p:sp>
        <p:nvSpPr>
          <p:cNvPr id="15" name="Text 13"/>
          <p:cNvSpPr/>
          <p:nvPr/>
        </p:nvSpPr>
        <p:spPr>
          <a:xfrm>
            <a:off x="5532120" y="1618488"/>
            <a:ext cx="3246120" cy="1225296"/>
          </a:xfrm>
          <a:prstGeom prst="rect">
            <a:avLst/>
          </a:prstGeom>
          <a:noFill/>
          <a:ln/>
        </p:spPr>
        <p:txBody>
          <a:bodyPr wrap="square" lIns="0" tIns="0" rIns="0" bIns="0" rtlCol="0" anchor="t"/>
          <a:lstStyle/>
          <a:p>
            <a:pPr marL="0" indent="0">
              <a:buNone/>
            </a:pPr>
            <a:r>
              <a:rPr lang="en-US" sz="1250" dirty="0">
                <a:solidFill>
                  <a:srgbClr val="1A2E30"/>
                </a:solidFill>
                <a:latin typeface="Calibri" pitchFamily="34" charset="0"/>
                <a:ea typeface="Calibri" pitchFamily="34" charset="-122"/>
                <a:cs typeface="Calibri" pitchFamily="34" charset="-120"/>
              </a:rPr>
              <a:t>A quarter century since Tort Law was reviewed. The system that governs your exposure has not kept pace with reality.</a:t>
            </a:r>
            <a:endParaRPr lang="en-US" sz="1250" dirty="0"/>
          </a:p>
        </p:txBody>
      </p:sp>
      <p:sp>
        <p:nvSpPr>
          <p:cNvPr id="16" name="Shape 14"/>
          <p:cNvSpPr/>
          <p:nvPr/>
        </p:nvSpPr>
        <p:spPr>
          <a:xfrm>
            <a:off x="274320" y="3035808"/>
            <a:ext cx="4160520" cy="1783080"/>
          </a:xfrm>
          <a:prstGeom prst="roundRect">
            <a:avLst>
              <a:gd name="adj" fmla="val 5128"/>
            </a:avLst>
          </a:prstGeom>
          <a:solidFill>
            <a:srgbClr val="FFFFFF"/>
          </a:solidFill>
          <a:ln/>
          <a:effectLst>
            <a:outerShdw blurRad="152400" dist="50800" dir="8100000" algn="bl" rotWithShape="0">
              <a:srgbClr val="000000">
                <a:alpha val="22000"/>
              </a:srgbClr>
            </a:outerShdw>
          </a:effectLst>
        </p:spPr>
        <p:txBody>
          <a:bodyPr/>
          <a:lstStyle/>
          <a:p>
            <a:endParaRPr lang="en-AU"/>
          </a:p>
        </p:txBody>
      </p:sp>
      <p:sp>
        <p:nvSpPr>
          <p:cNvPr id="17" name="Shape 15"/>
          <p:cNvSpPr/>
          <p:nvPr/>
        </p:nvSpPr>
        <p:spPr>
          <a:xfrm>
            <a:off x="274320" y="3035808"/>
            <a:ext cx="4160520" cy="54864"/>
          </a:xfrm>
          <a:prstGeom prst="rect">
            <a:avLst/>
          </a:prstGeom>
          <a:solidFill>
            <a:srgbClr val="0E7C86"/>
          </a:solidFill>
          <a:ln w="12700">
            <a:solidFill>
              <a:srgbClr val="0E7C86"/>
            </a:solidFill>
            <a:prstDash val="solid"/>
          </a:ln>
        </p:spPr>
        <p:txBody>
          <a:bodyPr/>
          <a:lstStyle/>
          <a:p>
            <a:endParaRPr lang="en-AU"/>
          </a:p>
        </p:txBody>
      </p:sp>
      <p:sp>
        <p:nvSpPr>
          <p:cNvPr id="18" name="Text 16"/>
          <p:cNvSpPr/>
          <p:nvPr/>
        </p:nvSpPr>
        <p:spPr>
          <a:xfrm>
            <a:off x="384048" y="3127248"/>
            <a:ext cx="640080" cy="1572768"/>
          </a:xfrm>
          <a:prstGeom prst="rect">
            <a:avLst/>
          </a:prstGeom>
          <a:noFill/>
          <a:ln/>
        </p:spPr>
        <p:txBody>
          <a:bodyPr wrap="square" lIns="0" tIns="0" rIns="0" bIns="0" rtlCol="0" anchor="t"/>
          <a:lstStyle/>
          <a:p>
            <a:pPr marL="0" indent="0">
              <a:buNone/>
            </a:pPr>
            <a:r>
              <a:rPr lang="en-US" sz="3000" dirty="0">
                <a:solidFill>
                  <a:srgbClr val="000000"/>
                </a:solidFill>
              </a:rPr>
              <a:t>🌏</a:t>
            </a:r>
            <a:endParaRPr lang="en-US" sz="3000" dirty="0"/>
          </a:p>
        </p:txBody>
      </p:sp>
      <p:sp>
        <p:nvSpPr>
          <p:cNvPr id="19" name="Text 17"/>
          <p:cNvSpPr/>
          <p:nvPr/>
        </p:nvSpPr>
        <p:spPr>
          <a:xfrm>
            <a:off x="1097280" y="3145536"/>
            <a:ext cx="3246120" cy="384048"/>
          </a:xfrm>
          <a:prstGeom prst="rect">
            <a:avLst/>
          </a:prstGeom>
          <a:noFill/>
          <a:ln/>
        </p:spPr>
        <p:txBody>
          <a:bodyPr wrap="square" lIns="0" tIns="0" rIns="0" bIns="0" rtlCol="0" anchor="ctr"/>
          <a:lstStyle/>
          <a:p>
            <a:pPr marL="0" indent="0">
              <a:buNone/>
            </a:pPr>
            <a:r>
              <a:rPr lang="en-US" sz="1500" b="1" dirty="0">
                <a:solidFill>
                  <a:srgbClr val="0D5C63"/>
                </a:solidFill>
                <a:latin typeface="Cambria" pitchFamily="34" charset="0"/>
                <a:ea typeface="Cambria" pitchFamily="34" charset="-122"/>
                <a:cs typeface="Cambria" pitchFamily="34" charset="-120"/>
              </a:rPr>
              <a:t>Global Litigation Leader</a:t>
            </a:r>
            <a:endParaRPr lang="en-US" sz="1500" dirty="0"/>
          </a:p>
        </p:txBody>
      </p:sp>
      <p:sp>
        <p:nvSpPr>
          <p:cNvPr id="20" name="Text 18"/>
          <p:cNvSpPr/>
          <p:nvPr/>
        </p:nvSpPr>
        <p:spPr>
          <a:xfrm>
            <a:off x="1097280" y="3538728"/>
            <a:ext cx="3246120" cy="1225296"/>
          </a:xfrm>
          <a:prstGeom prst="rect">
            <a:avLst/>
          </a:prstGeom>
          <a:noFill/>
          <a:ln/>
        </p:spPr>
        <p:txBody>
          <a:bodyPr wrap="square" lIns="0" tIns="0" rIns="0" bIns="0" rtlCol="0" anchor="t"/>
          <a:lstStyle/>
          <a:p>
            <a:pPr marL="0" indent="0">
              <a:buNone/>
            </a:pPr>
            <a:r>
              <a:rPr lang="en-US" sz="1250" dirty="0">
                <a:solidFill>
                  <a:srgbClr val="1A2E30"/>
                </a:solidFill>
                <a:latin typeface="Calibri" pitchFamily="34" charset="0"/>
                <a:ea typeface="Calibri" pitchFamily="34" charset="-122"/>
                <a:cs typeface="Calibri" pitchFamily="34" charset="-120"/>
              </a:rPr>
              <a:t>Australia is perceived to be the most litigious nation in the world — small community organisations bear a disproportionate burden.</a:t>
            </a:r>
            <a:endParaRPr lang="en-US" sz="1250" dirty="0"/>
          </a:p>
        </p:txBody>
      </p:sp>
      <p:sp>
        <p:nvSpPr>
          <p:cNvPr id="21" name="Shape 19"/>
          <p:cNvSpPr/>
          <p:nvPr/>
        </p:nvSpPr>
        <p:spPr>
          <a:xfrm>
            <a:off x="4709160" y="3035808"/>
            <a:ext cx="4160520" cy="1783080"/>
          </a:xfrm>
          <a:prstGeom prst="roundRect">
            <a:avLst>
              <a:gd name="adj" fmla="val 5128"/>
            </a:avLst>
          </a:prstGeom>
          <a:solidFill>
            <a:srgbClr val="FFFFFF"/>
          </a:solidFill>
          <a:ln/>
          <a:effectLst>
            <a:outerShdw blurRad="152400" dist="50800" dir="8100000" algn="bl" rotWithShape="0">
              <a:srgbClr val="000000">
                <a:alpha val="22000"/>
              </a:srgbClr>
            </a:outerShdw>
          </a:effectLst>
        </p:spPr>
        <p:txBody>
          <a:bodyPr/>
          <a:lstStyle/>
          <a:p>
            <a:endParaRPr lang="en-AU"/>
          </a:p>
        </p:txBody>
      </p:sp>
      <p:sp>
        <p:nvSpPr>
          <p:cNvPr id="22" name="Shape 20"/>
          <p:cNvSpPr/>
          <p:nvPr/>
        </p:nvSpPr>
        <p:spPr>
          <a:xfrm>
            <a:off x="4709160" y="3035808"/>
            <a:ext cx="4160520" cy="54864"/>
          </a:xfrm>
          <a:prstGeom prst="rect">
            <a:avLst/>
          </a:prstGeom>
          <a:solidFill>
            <a:srgbClr val="0E7C86"/>
          </a:solidFill>
          <a:ln w="12700">
            <a:solidFill>
              <a:srgbClr val="0E7C86"/>
            </a:solidFill>
            <a:prstDash val="solid"/>
          </a:ln>
        </p:spPr>
        <p:txBody>
          <a:bodyPr/>
          <a:lstStyle/>
          <a:p>
            <a:endParaRPr lang="en-AU"/>
          </a:p>
        </p:txBody>
      </p:sp>
      <p:sp>
        <p:nvSpPr>
          <p:cNvPr id="23" name="Text 21"/>
          <p:cNvSpPr/>
          <p:nvPr/>
        </p:nvSpPr>
        <p:spPr>
          <a:xfrm>
            <a:off x="4818888" y="3127248"/>
            <a:ext cx="640080" cy="1572768"/>
          </a:xfrm>
          <a:prstGeom prst="rect">
            <a:avLst/>
          </a:prstGeom>
          <a:noFill/>
          <a:ln/>
        </p:spPr>
        <p:txBody>
          <a:bodyPr wrap="square" lIns="0" tIns="0" rIns="0" bIns="0" rtlCol="0" anchor="t"/>
          <a:lstStyle/>
          <a:p>
            <a:pPr marL="0" indent="0">
              <a:buNone/>
            </a:pPr>
            <a:r>
              <a:rPr lang="en-US" sz="3000" dirty="0">
                <a:solidFill>
                  <a:srgbClr val="000000"/>
                </a:solidFill>
              </a:rPr>
              <a:t>🏛️</a:t>
            </a:r>
            <a:endParaRPr lang="en-US" sz="3000" dirty="0"/>
          </a:p>
        </p:txBody>
      </p:sp>
      <p:sp>
        <p:nvSpPr>
          <p:cNvPr id="24" name="Text 22"/>
          <p:cNvSpPr/>
          <p:nvPr/>
        </p:nvSpPr>
        <p:spPr>
          <a:xfrm>
            <a:off x="5532120" y="3145536"/>
            <a:ext cx="3246120" cy="384048"/>
          </a:xfrm>
          <a:prstGeom prst="rect">
            <a:avLst/>
          </a:prstGeom>
          <a:noFill/>
          <a:ln/>
        </p:spPr>
        <p:txBody>
          <a:bodyPr wrap="square" lIns="0" tIns="0" rIns="0" bIns="0" rtlCol="0" anchor="ctr"/>
          <a:lstStyle/>
          <a:p>
            <a:pPr marL="0" indent="0">
              <a:buNone/>
            </a:pPr>
            <a:r>
              <a:rPr lang="en-US" sz="1500" b="1" dirty="0">
                <a:solidFill>
                  <a:srgbClr val="0D5C63"/>
                </a:solidFill>
                <a:latin typeface="Cambria" pitchFamily="34" charset="0"/>
                <a:ea typeface="Cambria" pitchFamily="34" charset="-122"/>
                <a:cs typeface="Cambria" pitchFamily="34" charset="-120"/>
              </a:rPr>
              <a:t>Reform Is Coming</a:t>
            </a:r>
            <a:endParaRPr lang="en-US" sz="1500" dirty="0"/>
          </a:p>
        </p:txBody>
      </p:sp>
      <p:sp>
        <p:nvSpPr>
          <p:cNvPr id="25" name="Text 23"/>
          <p:cNvSpPr/>
          <p:nvPr/>
        </p:nvSpPr>
        <p:spPr>
          <a:xfrm>
            <a:off x="5532120" y="3538728"/>
            <a:ext cx="3246120" cy="1225296"/>
          </a:xfrm>
          <a:prstGeom prst="rect">
            <a:avLst/>
          </a:prstGeom>
          <a:noFill/>
          <a:ln/>
        </p:spPr>
        <p:txBody>
          <a:bodyPr wrap="square" lIns="0" tIns="0" rIns="0" bIns="0" rtlCol="0" anchor="t"/>
          <a:lstStyle/>
          <a:p>
            <a:pPr marL="0" indent="0">
              <a:buNone/>
            </a:pPr>
            <a:r>
              <a:rPr lang="en-US" sz="1250" dirty="0">
                <a:solidFill>
                  <a:srgbClr val="1A2E30"/>
                </a:solidFill>
                <a:latin typeface="Calibri" pitchFamily="34" charset="0"/>
                <a:ea typeface="Calibri" pitchFamily="34" charset="-122"/>
                <a:cs typeface="Calibri" pitchFamily="34" charset="-120"/>
              </a:rPr>
              <a:t>The inquiry signals change. But until reform passes, the risk environment remains as it is today. Document everything.</a:t>
            </a:r>
            <a:endParaRPr lang="en-US" sz="1250" dirty="0"/>
          </a:p>
        </p:txBody>
      </p:sp>
      <p:sp>
        <p:nvSpPr>
          <p:cNvPr id="26" name="Shape 24"/>
          <p:cNvSpPr/>
          <p:nvPr/>
        </p:nvSpPr>
        <p:spPr>
          <a:xfrm>
            <a:off x="274320" y="4828032"/>
            <a:ext cx="8595360" cy="329184"/>
          </a:xfrm>
          <a:prstGeom prst="roundRect">
            <a:avLst>
              <a:gd name="adj" fmla="val 16667"/>
            </a:avLst>
          </a:prstGeom>
          <a:solidFill>
            <a:srgbClr val="0D5C63"/>
          </a:solidFill>
          <a:ln/>
        </p:spPr>
        <p:txBody>
          <a:bodyPr/>
          <a:lstStyle/>
          <a:p>
            <a:endParaRPr lang="en-AU"/>
          </a:p>
        </p:txBody>
      </p:sp>
      <p:sp>
        <p:nvSpPr>
          <p:cNvPr id="27" name="Text 25"/>
          <p:cNvSpPr/>
          <p:nvPr/>
        </p:nvSpPr>
        <p:spPr>
          <a:xfrm>
            <a:off x="365760" y="4837176"/>
            <a:ext cx="8412480" cy="31089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Reform is coming — but until it does, your risk documentation is your best protection.</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457200" y="457200"/>
            <a:ext cx="10058400" cy="4114800"/>
          </a:xfrm>
          <a:prstGeom prst="rect">
            <a:avLst/>
          </a:prstGeom>
          <a:noFill/>
          <a:ln/>
        </p:spPr>
        <p:txBody>
          <a:bodyPr wrap="square" lIns="0" tIns="0" rIns="0" bIns="0" rtlCol="0" anchor="ctr"/>
          <a:lstStyle/>
          <a:p>
            <a:pPr marL="0" indent="0" algn="ctr">
              <a:buNone/>
            </a:pPr>
            <a:r>
              <a:rPr lang="en-US" sz="16000" b="1" dirty="0">
                <a:solidFill>
                  <a:srgbClr val="0D5C63">
                    <a:alpha val="40000"/>
                  </a:srgbClr>
                </a:solidFill>
                <a:latin typeface="Cambria" pitchFamily="34" charset="0"/>
                <a:ea typeface="Cambria" pitchFamily="34" charset="-122"/>
                <a:cs typeface="Cambria" pitchFamily="34" charset="-120"/>
              </a:rPr>
              <a:t>WRAP</a:t>
            </a:r>
            <a:endParaRPr lang="en-US" sz="16000" dirty="0"/>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365760" y="91440"/>
            <a:ext cx="8412480" cy="713232"/>
          </a:xfrm>
          <a:prstGeom prst="rect">
            <a:avLst/>
          </a:prstGeom>
          <a:noFill/>
          <a:ln/>
        </p:spPr>
        <p:txBody>
          <a:bodyPr wrap="square" lIns="0" tIns="0" rIns="0" bIns="0" rtlCol="0" anchor="ctr"/>
          <a:lstStyle/>
          <a:p>
            <a:pPr marL="0" indent="0" algn="ctr">
              <a:buNone/>
            </a:pPr>
            <a:r>
              <a:rPr lang="en-US" sz="3200" b="1" dirty="0">
                <a:solidFill>
                  <a:srgbClr val="FFFFFF"/>
                </a:solidFill>
                <a:latin typeface="Cambria" pitchFamily="34" charset="0"/>
                <a:ea typeface="Cambria" pitchFamily="34" charset="-122"/>
                <a:cs typeface="Cambria" pitchFamily="34" charset="-120"/>
              </a:rPr>
              <a:t>To Wrap Up — Remember WRAP</a:t>
            </a:r>
            <a:endParaRPr lang="en-US" sz="3200" dirty="0"/>
          </a:p>
        </p:txBody>
      </p:sp>
      <p:sp>
        <p:nvSpPr>
          <p:cNvPr id="5" name="Shape 3"/>
          <p:cNvSpPr/>
          <p:nvPr/>
        </p:nvSpPr>
        <p:spPr>
          <a:xfrm>
            <a:off x="256032" y="960120"/>
            <a:ext cx="2816352" cy="3858768"/>
          </a:xfrm>
          <a:prstGeom prst="roundRect">
            <a:avLst>
              <a:gd name="adj" fmla="val 3247"/>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6" name="Shape 4"/>
          <p:cNvSpPr/>
          <p:nvPr/>
        </p:nvSpPr>
        <p:spPr>
          <a:xfrm>
            <a:off x="256032" y="960120"/>
            <a:ext cx="2816352" cy="54864"/>
          </a:xfrm>
          <a:prstGeom prst="rect">
            <a:avLst/>
          </a:prstGeom>
          <a:solidFill>
            <a:srgbClr val="17A8B3"/>
          </a:solidFill>
          <a:ln w="12700">
            <a:solidFill>
              <a:srgbClr val="17A8B3"/>
            </a:solidFill>
            <a:prstDash val="solid"/>
          </a:ln>
        </p:spPr>
        <p:txBody>
          <a:bodyPr/>
          <a:lstStyle/>
          <a:p>
            <a:endParaRPr lang="en-AU"/>
          </a:p>
        </p:txBody>
      </p:sp>
      <p:sp>
        <p:nvSpPr>
          <p:cNvPr id="7" name="Text 5"/>
          <p:cNvSpPr/>
          <p:nvPr/>
        </p:nvSpPr>
        <p:spPr>
          <a:xfrm>
            <a:off x="256032" y="987552"/>
            <a:ext cx="2816352" cy="1325880"/>
          </a:xfrm>
          <a:prstGeom prst="rect">
            <a:avLst/>
          </a:prstGeom>
          <a:noFill/>
          <a:ln/>
        </p:spPr>
        <p:txBody>
          <a:bodyPr wrap="square" lIns="0" tIns="0" rIns="0" bIns="0" rtlCol="0" anchor="ctr"/>
          <a:lstStyle/>
          <a:p>
            <a:pPr marL="0" indent="0" algn="ctr">
              <a:buNone/>
            </a:pPr>
            <a:r>
              <a:rPr lang="en-US" sz="7200" b="1" dirty="0">
                <a:solidFill>
                  <a:srgbClr val="17A8B3">
                    <a:alpha val="85000"/>
                  </a:srgbClr>
                </a:solidFill>
                <a:latin typeface="Cambria" pitchFamily="34" charset="0"/>
                <a:ea typeface="Cambria" pitchFamily="34" charset="-122"/>
                <a:cs typeface="Cambria" pitchFamily="34" charset="-120"/>
              </a:rPr>
              <a:t>W</a:t>
            </a:r>
            <a:endParaRPr lang="en-US" sz="7200" dirty="0"/>
          </a:p>
        </p:txBody>
      </p:sp>
      <p:sp>
        <p:nvSpPr>
          <p:cNvPr id="8" name="Text 6"/>
          <p:cNvSpPr/>
          <p:nvPr/>
        </p:nvSpPr>
        <p:spPr>
          <a:xfrm>
            <a:off x="256032" y="2240280"/>
            <a:ext cx="2816352" cy="438912"/>
          </a:xfrm>
          <a:prstGeom prst="rect">
            <a:avLst/>
          </a:prstGeom>
          <a:noFill/>
          <a:ln/>
        </p:spPr>
        <p:txBody>
          <a:bodyPr wrap="square" lIns="0" tIns="0" rIns="0" bIns="0" rtlCol="0" anchor="ctr"/>
          <a:lstStyle/>
          <a:p>
            <a:pPr marL="0" indent="0" algn="ctr">
              <a:buNone/>
            </a:pPr>
            <a:r>
              <a:rPr lang="en-US" sz="1800" b="1" dirty="0">
                <a:solidFill>
                  <a:srgbClr val="17A8B3"/>
                </a:solidFill>
                <a:latin typeface="Cambria" pitchFamily="34" charset="0"/>
                <a:ea typeface="Cambria" pitchFamily="34" charset="-122"/>
                <a:cs typeface="Cambria" pitchFamily="34" charset="-120"/>
              </a:rPr>
              <a:t>Website</a:t>
            </a:r>
            <a:endParaRPr lang="en-US" sz="1800" dirty="0"/>
          </a:p>
        </p:txBody>
      </p:sp>
      <p:sp>
        <p:nvSpPr>
          <p:cNvPr id="9" name="Shape 7"/>
          <p:cNvSpPr/>
          <p:nvPr/>
        </p:nvSpPr>
        <p:spPr>
          <a:xfrm>
            <a:off x="530352" y="2706624"/>
            <a:ext cx="2267712" cy="0"/>
          </a:xfrm>
          <a:prstGeom prst="line">
            <a:avLst/>
          </a:prstGeom>
          <a:noFill/>
          <a:ln w="6350">
            <a:solidFill>
              <a:srgbClr val="17A8B3"/>
            </a:solidFill>
            <a:prstDash val="solid"/>
          </a:ln>
        </p:spPr>
        <p:txBody>
          <a:bodyPr/>
          <a:lstStyle/>
          <a:p>
            <a:endParaRPr lang="en-AU"/>
          </a:p>
        </p:txBody>
      </p:sp>
      <p:sp>
        <p:nvSpPr>
          <p:cNvPr id="10" name="Text 8"/>
          <p:cNvSpPr/>
          <p:nvPr/>
        </p:nvSpPr>
        <p:spPr>
          <a:xfrm>
            <a:off x="393192" y="2761488"/>
            <a:ext cx="2542032" cy="1920240"/>
          </a:xfrm>
          <a:prstGeom prst="rect">
            <a:avLst/>
          </a:prstGeom>
          <a:noFill/>
          <a:ln/>
        </p:spPr>
        <p:txBody>
          <a:bodyPr wrap="square" lIns="63500" tIns="63500" rIns="63500" bIns="63500" rtlCol="0" anchor="t"/>
          <a:lstStyle/>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ASC website — first, always</a:t>
            </a:r>
            <a:endParaRPr lang="en-US" sz="1250" dirty="0"/>
          </a:p>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Templates, guides, checklists</a:t>
            </a:r>
            <a:endParaRPr lang="en-US" sz="1250" dirty="0"/>
          </a:p>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Updated routinely — keep checking</a:t>
            </a:r>
            <a:endParaRPr lang="en-US" sz="1250" dirty="0"/>
          </a:p>
        </p:txBody>
      </p:sp>
      <p:sp>
        <p:nvSpPr>
          <p:cNvPr id="11" name="Shape 9"/>
          <p:cNvSpPr/>
          <p:nvPr/>
        </p:nvSpPr>
        <p:spPr>
          <a:xfrm>
            <a:off x="3218688" y="960120"/>
            <a:ext cx="2816352" cy="3858768"/>
          </a:xfrm>
          <a:prstGeom prst="roundRect">
            <a:avLst>
              <a:gd name="adj" fmla="val 3247"/>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12" name="Shape 10"/>
          <p:cNvSpPr/>
          <p:nvPr/>
        </p:nvSpPr>
        <p:spPr>
          <a:xfrm>
            <a:off x="3218688" y="960120"/>
            <a:ext cx="2816352" cy="54864"/>
          </a:xfrm>
          <a:prstGeom prst="rect">
            <a:avLst/>
          </a:prstGeom>
          <a:solidFill>
            <a:srgbClr val="2DD4DF"/>
          </a:solidFill>
          <a:ln w="12700">
            <a:solidFill>
              <a:srgbClr val="2DD4DF"/>
            </a:solidFill>
            <a:prstDash val="solid"/>
          </a:ln>
        </p:spPr>
        <p:txBody>
          <a:bodyPr/>
          <a:lstStyle/>
          <a:p>
            <a:endParaRPr lang="en-AU"/>
          </a:p>
        </p:txBody>
      </p:sp>
      <p:sp>
        <p:nvSpPr>
          <p:cNvPr id="13" name="Text 11"/>
          <p:cNvSpPr/>
          <p:nvPr/>
        </p:nvSpPr>
        <p:spPr>
          <a:xfrm>
            <a:off x="3218688" y="987552"/>
            <a:ext cx="2816352" cy="1325880"/>
          </a:xfrm>
          <a:prstGeom prst="rect">
            <a:avLst/>
          </a:prstGeom>
          <a:noFill/>
          <a:ln/>
        </p:spPr>
        <p:txBody>
          <a:bodyPr wrap="square" lIns="0" tIns="0" rIns="0" bIns="0" rtlCol="0" anchor="ctr"/>
          <a:lstStyle/>
          <a:p>
            <a:pPr marL="0" indent="0" algn="ctr">
              <a:buNone/>
            </a:pPr>
            <a:r>
              <a:rPr lang="en-US" sz="7200" b="1" dirty="0">
                <a:solidFill>
                  <a:srgbClr val="2DD4DF">
                    <a:alpha val="85000"/>
                  </a:srgbClr>
                </a:solidFill>
                <a:latin typeface="Cambria" pitchFamily="34" charset="0"/>
                <a:ea typeface="Cambria" pitchFamily="34" charset="-122"/>
                <a:cs typeface="Cambria" pitchFamily="34" charset="-120"/>
              </a:rPr>
              <a:t>RA</a:t>
            </a:r>
            <a:endParaRPr lang="en-US" sz="7200" dirty="0"/>
          </a:p>
        </p:txBody>
      </p:sp>
      <p:sp>
        <p:nvSpPr>
          <p:cNvPr id="14" name="Text 12"/>
          <p:cNvSpPr/>
          <p:nvPr/>
        </p:nvSpPr>
        <p:spPr>
          <a:xfrm>
            <a:off x="3218688" y="2240280"/>
            <a:ext cx="2816352" cy="438912"/>
          </a:xfrm>
          <a:prstGeom prst="rect">
            <a:avLst/>
          </a:prstGeom>
          <a:noFill/>
          <a:ln/>
        </p:spPr>
        <p:txBody>
          <a:bodyPr wrap="square" lIns="0" tIns="0" rIns="0" bIns="0" rtlCol="0" anchor="ctr"/>
          <a:lstStyle/>
          <a:p>
            <a:pPr marL="0" indent="0" algn="ctr">
              <a:buNone/>
            </a:pPr>
            <a:r>
              <a:rPr lang="en-US" sz="1800" b="1" dirty="0">
                <a:solidFill>
                  <a:srgbClr val="2DD4DF"/>
                </a:solidFill>
                <a:latin typeface="Cambria" pitchFamily="34" charset="0"/>
                <a:ea typeface="Cambria" pitchFamily="34" charset="-122"/>
                <a:cs typeface="Cambria" pitchFamily="34" charset="-120"/>
              </a:rPr>
              <a:t>Risk Assessment</a:t>
            </a:r>
            <a:endParaRPr lang="en-US" sz="1800" dirty="0"/>
          </a:p>
        </p:txBody>
      </p:sp>
      <p:sp>
        <p:nvSpPr>
          <p:cNvPr id="15" name="Shape 13"/>
          <p:cNvSpPr/>
          <p:nvPr/>
        </p:nvSpPr>
        <p:spPr>
          <a:xfrm>
            <a:off x="3493008" y="2706624"/>
            <a:ext cx="2267712" cy="0"/>
          </a:xfrm>
          <a:prstGeom prst="line">
            <a:avLst/>
          </a:prstGeom>
          <a:noFill/>
          <a:ln w="6350">
            <a:solidFill>
              <a:srgbClr val="2DD4DF"/>
            </a:solidFill>
            <a:prstDash val="solid"/>
          </a:ln>
        </p:spPr>
        <p:txBody>
          <a:bodyPr/>
          <a:lstStyle/>
          <a:p>
            <a:endParaRPr lang="en-AU"/>
          </a:p>
        </p:txBody>
      </p:sp>
      <p:sp>
        <p:nvSpPr>
          <p:cNvPr id="16" name="Text 14"/>
          <p:cNvSpPr/>
          <p:nvPr/>
        </p:nvSpPr>
        <p:spPr>
          <a:xfrm>
            <a:off x="3355848" y="2761488"/>
            <a:ext cx="2542032" cy="1920240"/>
          </a:xfrm>
          <a:prstGeom prst="rect">
            <a:avLst/>
          </a:prstGeom>
          <a:noFill/>
          <a:ln/>
        </p:spPr>
        <p:txBody>
          <a:bodyPr wrap="square" lIns="63500" tIns="63500" rIns="63500" bIns="63500" rtlCol="0" anchor="t"/>
          <a:lstStyle/>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Identify every hazard</a:t>
            </a:r>
            <a:endParaRPr lang="en-US" sz="1250" dirty="0"/>
          </a:p>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Rate consequence × likelihood</a:t>
            </a:r>
            <a:endParaRPr lang="en-US" sz="1250" dirty="0"/>
          </a:p>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Document your controls</a:t>
            </a:r>
            <a:endParaRPr lang="en-US" sz="1250" dirty="0"/>
          </a:p>
        </p:txBody>
      </p:sp>
      <p:sp>
        <p:nvSpPr>
          <p:cNvPr id="17" name="Shape 15"/>
          <p:cNvSpPr/>
          <p:nvPr/>
        </p:nvSpPr>
        <p:spPr>
          <a:xfrm>
            <a:off x="6181344" y="960120"/>
            <a:ext cx="2816352" cy="3858768"/>
          </a:xfrm>
          <a:prstGeom prst="roundRect">
            <a:avLst>
              <a:gd name="adj" fmla="val 3247"/>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18" name="Shape 16"/>
          <p:cNvSpPr/>
          <p:nvPr/>
        </p:nvSpPr>
        <p:spPr>
          <a:xfrm>
            <a:off x="6181344" y="960120"/>
            <a:ext cx="2816352" cy="54864"/>
          </a:xfrm>
          <a:prstGeom prst="rect">
            <a:avLst/>
          </a:prstGeom>
          <a:solidFill>
            <a:srgbClr val="F0A500"/>
          </a:solidFill>
          <a:ln w="12700">
            <a:solidFill>
              <a:srgbClr val="F0A500"/>
            </a:solidFill>
            <a:prstDash val="solid"/>
          </a:ln>
        </p:spPr>
        <p:txBody>
          <a:bodyPr/>
          <a:lstStyle/>
          <a:p>
            <a:endParaRPr lang="en-AU"/>
          </a:p>
        </p:txBody>
      </p:sp>
      <p:sp>
        <p:nvSpPr>
          <p:cNvPr id="19" name="Text 17"/>
          <p:cNvSpPr/>
          <p:nvPr/>
        </p:nvSpPr>
        <p:spPr>
          <a:xfrm>
            <a:off x="6181344" y="987552"/>
            <a:ext cx="2816352" cy="1325880"/>
          </a:xfrm>
          <a:prstGeom prst="rect">
            <a:avLst/>
          </a:prstGeom>
          <a:noFill/>
          <a:ln/>
        </p:spPr>
        <p:txBody>
          <a:bodyPr wrap="square" lIns="0" tIns="0" rIns="0" bIns="0" rtlCol="0" anchor="ctr"/>
          <a:lstStyle/>
          <a:p>
            <a:pPr marL="0" indent="0" algn="ctr">
              <a:buNone/>
            </a:pPr>
            <a:r>
              <a:rPr lang="en-US" sz="7200" b="1" dirty="0">
                <a:solidFill>
                  <a:srgbClr val="F0A500">
                    <a:alpha val="85000"/>
                  </a:srgbClr>
                </a:solidFill>
                <a:latin typeface="Cambria" pitchFamily="34" charset="0"/>
                <a:ea typeface="Cambria" pitchFamily="34" charset="-122"/>
                <a:cs typeface="Cambria" pitchFamily="34" charset="-120"/>
              </a:rPr>
              <a:t>P</a:t>
            </a:r>
            <a:endParaRPr lang="en-US" sz="7200" dirty="0"/>
          </a:p>
        </p:txBody>
      </p:sp>
      <p:sp>
        <p:nvSpPr>
          <p:cNvPr id="20" name="Text 18"/>
          <p:cNvSpPr/>
          <p:nvPr/>
        </p:nvSpPr>
        <p:spPr>
          <a:xfrm>
            <a:off x="6181344" y="2240280"/>
            <a:ext cx="2816352" cy="438912"/>
          </a:xfrm>
          <a:prstGeom prst="rect">
            <a:avLst/>
          </a:prstGeom>
          <a:noFill/>
          <a:ln/>
        </p:spPr>
        <p:txBody>
          <a:bodyPr wrap="square" lIns="0" tIns="0" rIns="0" bIns="0" rtlCol="0" anchor="ctr"/>
          <a:lstStyle/>
          <a:p>
            <a:pPr marL="0" indent="0" algn="ctr">
              <a:buNone/>
            </a:pPr>
            <a:r>
              <a:rPr lang="en-US" sz="1800" b="1" dirty="0">
                <a:solidFill>
                  <a:srgbClr val="F0A500"/>
                </a:solidFill>
                <a:latin typeface="Cambria" pitchFamily="34" charset="0"/>
                <a:ea typeface="Cambria" pitchFamily="34" charset="-122"/>
                <a:cs typeface="Cambria" pitchFamily="34" charset="-120"/>
              </a:rPr>
              <a:t>Playbook</a:t>
            </a:r>
            <a:endParaRPr lang="en-US" sz="1800" dirty="0"/>
          </a:p>
        </p:txBody>
      </p:sp>
      <p:sp>
        <p:nvSpPr>
          <p:cNvPr id="21" name="Shape 19"/>
          <p:cNvSpPr/>
          <p:nvPr/>
        </p:nvSpPr>
        <p:spPr>
          <a:xfrm>
            <a:off x="6455664" y="2706624"/>
            <a:ext cx="2267712" cy="0"/>
          </a:xfrm>
          <a:prstGeom prst="line">
            <a:avLst/>
          </a:prstGeom>
          <a:noFill/>
          <a:ln w="6350">
            <a:solidFill>
              <a:srgbClr val="F0A500"/>
            </a:solidFill>
            <a:prstDash val="solid"/>
          </a:ln>
        </p:spPr>
        <p:txBody>
          <a:bodyPr/>
          <a:lstStyle/>
          <a:p>
            <a:endParaRPr lang="en-AU"/>
          </a:p>
        </p:txBody>
      </p:sp>
      <p:sp>
        <p:nvSpPr>
          <p:cNvPr id="22" name="Text 20"/>
          <p:cNvSpPr/>
          <p:nvPr/>
        </p:nvSpPr>
        <p:spPr>
          <a:xfrm>
            <a:off x="6318504" y="2761488"/>
            <a:ext cx="2542032" cy="1920240"/>
          </a:xfrm>
          <a:prstGeom prst="rect">
            <a:avLst/>
          </a:prstGeom>
          <a:noFill/>
          <a:ln/>
        </p:spPr>
        <p:txBody>
          <a:bodyPr wrap="square" lIns="63500" tIns="63500" rIns="63500" bIns="63500" rtlCol="0" anchor="t"/>
          <a:lstStyle/>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Know Cat A, B, C and D</a:t>
            </a:r>
            <a:endParaRPr lang="en-US" sz="1250" dirty="0"/>
          </a:p>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Cat C = never. Cat B = outsource</a:t>
            </a:r>
            <a:endParaRPr lang="en-US" sz="1250" dirty="0"/>
          </a:p>
          <a:p>
            <a:pPr marL="342900" indent="-342900">
              <a:buSzPct val="100000"/>
              <a:buChar char="•"/>
            </a:pPr>
            <a:r>
              <a:rPr lang="en-US" sz="1250" dirty="0">
                <a:solidFill>
                  <a:srgbClr val="AECFD2"/>
                </a:solidFill>
                <a:latin typeface="Calibri" pitchFamily="34" charset="0"/>
                <a:ea typeface="Calibri" pitchFamily="34" charset="-122"/>
                <a:cs typeface="Calibri" pitchFamily="34" charset="-120"/>
              </a:rPr>
              <a:t>Your insurance depends on this</a:t>
            </a:r>
            <a:endParaRPr lang="en-US" sz="1250" dirty="0"/>
          </a:p>
        </p:txBody>
      </p:sp>
      <p:sp>
        <p:nvSpPr>
          <p:cNvPr id="23" name="Text 21"/>
          <p:cNvSpPr/>
          <p:nvPr/>
        </p:nvSpPr>
        <p:spPr>
          <a:xfrm>
            <a:off x="274320" y="4864608"/>
            <a:ext cx="5943600" cy="274320"/>
          </a:xfrm>
          <a:prstGeom prst="rect">
            <a:avLst/>
          </a:prstGeom>
          <a:noFill/>
          <a:ln/>
        </p:spPr>
        <p:txBody>
          <a:bodyPr wrap="square" lIns="0" tIns="0" rIns="0" bIns="0" rtlCol="0" anchor="ctr"/>
          <a:lstStyle/>
          <a:p>
            <a:pPr marL="0" indent="0">
              <a:buNone/>
            </a:pPr>
            <a:r>
              <a:rPr lang="en-US" sz="1200" i="1" dirty="0">
                <a:solidFill>
                  <a:srgbClr val="AECFD2"/>
                </a:solidFill>
                <a:latin typeface="Calibri" pitchFamily="34" charset="0"/>
                <a:ea typeface="Calibri" pitchFamily="34" charset="-122"/>
                <a:cs typeface="Calibri" pitchFamily="34" charset="-120"/>
              </a:rPr>
              <a:t>Things will go wrong. People may get hurt. That's the nature of live events with real people.</a:t>
            </a:r>
            <a:endParaRPr lang="en-US" sz="1200" dirty="0"/>
          </a:p>
        </p:txBody>
      </p:sp>
      <p:sp>
        <p:nvSpPr>
          <p:cNvPr id="24" name="Shape 22"/>
          <p:cNvSpPr/>
          <p:nvPr/>
        </p:nvSpPr>
        <p:spPr>
          <a:xfrm>
            <a:off x="6309360" y="4773168"/>
            <a:ext cx="2560320" cy="347472"/>
          </a:xfrm>
          <a:prstGeom prst="roundRect">
            <a:avLst>
              <a:gd name="adj" fmla="val 15789"/>
            </a:avLst>
          </a:prstGeom>
          <a:solidFill>
            <a:srgbClr val="17A8B3"/>
          </a:solidFill>
          <a:ln/>
        </p:spPr>
        <p:txBody>
          <a:bodyPr/>
          <a:lstStyle/>
          <a:p>
            <a:endParaRPr lang="en-AU"/>
          </a:p>
        </p:txBody>
      </p:sp>
      <p:sp>
        <p:nvSpPr>
          <p:cNvPr id="25" name="Text 23"/>
          <p:cNvSpPr/>
          <p:nvPr/>
        </p:nvSpPr>
        <p:spPr>
          <a:xfrm>
            <a:off x="6309360" y="4782312"/>
            <a:ext cx="2560320" cy="329184"/>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Insurance will respond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5C63"/>
        </a:solidFill>
        <a:effectLst/>
      </p:bgPr>
    </p:bg>
    <p:spTree>
      <p:nvGrpSpPr>
        <p:cNvPr id="1" name=""/>
        <p:cNvGrpSpPr/>
        <p:nvPr/>
      </p:nvGrpSpPr>
      <p:grpSpPr>
        <a:xfrm>
          <a:off x="0" y="0"/>
          <a:ext cx="0" cy="0"/>
          <a:chOff x="0" y="0"/>
          <a:chExt cx="0" cy="0"/>
        </a:xfrm>
      </p:grpSpPr>
      <p:sp>
        <p:nvSpPr>
          <p:cNvPr id="2" name="Shape 0"/>
          <p:cNvSpPr/>
          <p:nvPr/>
        </p:nvSpPr>
        <p:spPr>
          <a:xfrm>
            <a:off x="0" y="0"/>
            <a:ext cx="4389120" cy="5143500"/>
          </a:xfrm>
          <a:prstGeom prst="rect">
            <a:avLst/>
          </a:prstGeom>
          <a:solidFill>
            <a:srgbClr val="1A1A2E"/>
          </a:solidFill>
          <a:ln w="12700">
            <a:solidFill>
              <a:srgbClr val="1A1A2E"/>
            </a:solidFill>
            <a:prstDash val="solid"/>
          </a:ln>
        </p:spPr>
        <p:txBody>
          <a:bodyPr/>
          <a:lstStyle/>
          <a:p>
            <a:endParaRPr lang="en-AU"/>
          </a:p>
        </p:txBody>
      </p:sp>
      <p:sp>
        <p:nvSpPr>
          <p:cNvPr id="3" name="Shape 1"/>
          <p:cNvSpPr/>
          <p:nvPr/>
        </p:nvSpPr>
        <p:spPr>
          <a:xfrm>
            <a:off x="0" y="0"/>
            <a:ext cx="9144000" cy="50292"/>
          </a:xfrm>
          <a:prstGeom prst="rect">
            <a:avLst/>
          </a:prstGeom>
          <a:solidFill>
            <a:srgbClr val="2DD4DF"/>
          </a:solidFill>
          <a:ln w="12700">
            <a:solidFill>
              <a:srgbClr val="2DD4DF"/>
            </a:solidFill>
            <a:prstDash val="solid"/>
          </a:ln>
        </p:spPr>
        <p:txBody>
          <a:bodyPr/>
          <a:lstStyle/>
          <a:p>
            <a:endParaRPr lang="en-AU"/>
          </a:p>
        </p:txBody>
      </p:sp>
      <p:pic>
        <p:nvPicPr>
          <p:cNvPr id="4" name="Image 0" descr="preencoded.png"/>
          <p:cNvPicPr>
            <a:picLocks noChangeAspect="1"/>
          </p:cNvPicPr>
          <p:nvPr/>
        </p:nvPicPr>
        <p:blipFill>
          <a:blip r:embed="rId3"/>
          <a:stretch>
            <a:fillRect/>
          </a:stretch>
        </p:blipFill>
        <p:spPr>
          <a:xfrm>
            <a:off x="274320" y="201168"/>
            <a:ext cx="3474720" cy="1358374"/>
          </a:xfrm>
          <a:prstGeom prst="rect">
            <a:avLst/>
          </a:prstGeom>
        </p:spPr>
      </p:pic>
      <p:sp>
        <p:nvSpPr>
          <p:cNvPr id="5" name="Text 2"/>
          <p:cNvSpPr/>
          <p:nvPr/>
        </p:nvSpPr>
        <p:spPr>
          <a:xfrm>
            <a:off x="274320" y="1417320"/>
            <a:ext cx="3840480" cy="1280160"/>
          </a:xfrm>
          <a:prstGeom prst="rect">
            <a:avLst/>
          </a:prstGeom>
          <a:noFill/>
          <a:ln/>
        </p:spPr>
        <p:txBody>
          <a:bodyPr wrap="square" lIns="0" tIns="0" rIns="0" bIns="0" rtlCol="0" anchor="ctr"/>
          <a:lstStyle/>
          <a:p>
            <a:pPr marL="0" indent="0" algn="ctr">
              <a:buNone/>
            </a:pPr>
            <a:r>
              <a:rPr lang="en-US" sz="6800" dirty="0">
                <a:solidFill>
                  <a:srgbClr val="000000"/>
                </a:solidFill>
              </a:rPr>
              <a:t>🏅</a:t>
            </a:r>
            <a:endParaRPr lang="en-US" sz="6800" dirty="0"/>
          </a:p>
        </p:txBody>
      </p:sp>
      <p:sp>
        <p:nvSpPr>
          <p:cNvPr id="6" name="Text 3"/>
          <p:cNvSpPr/>
          <p:nvPr/>
        </p:nvSpPr>
        <p:spPr>
          <a:xfrm>
            <a:off x="274320" y="2606040"/>
            <a:ext cx="3840480" cy="1097280"/>
          </a:xfrm>
          <a:prstGeom prst="rect">
            <a:avLst/>
          </a:prstGeom>
          <a:noFill/>
          <a:ln/>
        </p:spPr>
        <p:txBody>
          <a:bodyPr wrap="square" lIns="0" tIns="0" rIns="0" bIns="0" rtlCol="0" anchor="ctr"/>
          <a:lstStyle/>
          <a:p>
            <a:pPr marL="0" indent="0" algn="ctr">
              <a:buNone/>
            </a:pPr>
            <a:r>
              <a:rPr lang="en-US" sz="2800" b="1" dirty="0">
                <a:solidFill>
                  <a:srgbClr val="2DD4DF"/>
                </a:solidFill>
                <a:latin typeface="Cambria" pitchFamily="34" charset="0"/>
                <a:ea typeface="Cambria" pitchFamily="34" charset="-122"/>
                <a:cs typeface="Cambria" pitchFamily="34" charset="-120"/>
              </a:rPr>
              <a:t>You All Deserve</a:t>
            </a:r>
            <a:endParaRPr lang="en-US" sz="2800" dirty="0"/>
          </a:p>
          <a:p>
            <a:pPr marL="0" indent="0" algn="ctr">
              <a:buNone/>
            </a:pPr>
            <a:r>
              <a:rPr lang="en-US" sz="2800" b="1" dirty="0">
                <a:solidFill>
                  <a:srgbClr val="2DD4DF"/>
                </a:solidFill>
                <a:latin typeface="Cambria" pitchFamily="34" charset="0"/>
                <a:ea typeface="Cambria" pitchFamily="34" charset="-122"/>
                <a:cs typeface="Cambria" pitchFamily="34" charset="-120"/>
              </a:rPr>
              <a:t>a Medal</a:t>
            </a:r>
            <a:endParaRPr lang="en-US" sz="2800" dirty="0"/>
          </a:p>
        </p:txBody>
      </p:sp>
      <p:sp>
        <p:nvSpPr>
          <p:cNvPr id="7" name="Text 4"/>
          <p:cNvSpPr/>
          <p:nvPr/>
        </p:nvSpPr>
        <p:spPr>
          <a:xfrm>
            <a:off x="274320" y="3858768"/>
            <a:ext cx="3840480" cy="822960"/>
          </a:xfrm>
          <a:prstGeom prst="rect">
            <a:avLst/>
          </a:prstGeom>
          <a:noFill/>
          <a:ln/>
        </p:spPr>
        <p:txBody>
          <a:bodyPr wrap="square" lIns="0" tIns="0" rIns="0" bIns="0" rtlCol="0" anchor="ctr"/>
          <a:lstStyle/>
          <a:p>
            <a:pPr marL="0" indent="0" algn="ctr">
              <a:buNone/>
            </a:pPr>
            <a:r>
              <a:rPr lang="en-US" sz="1150" i="1" dirty="0">
                <a:solidFill>
                  <a:srgbClr val="AECFD2"/>
                </a:solidFill>
                <a:latin typeface="Calibri" pitchFamily="34" charset="0"/>
                <a:ea typeface="Calibri" pitchFamily="34" charset="-122"/>
                <a:cs typeface="Calibri" pitchFamily="34" charset="-120"/>
              </a:rPr>
              <a:t>Marillion Insurance Brokers</a:t>
            </a:r>
            <a:endParaRPr lang="en-US" sz="1150" dirty="0"/>
          </a:p>
          <a:p>
            <a:pPr marL="0" indent="0" algn="ctr">
              <a:buNone/>
            </a:pPr>
            <a:r>
              <a:rPr lang="en-US" sz="1150" i="1" dirty="0">
                <a:solidFill>
                  <a:srgbClr val="AECFD2"/>
                </a:solidFill>
                <a:latin typeface="Calibri" pitchFamily="34" charset="0"/>
                <a:ea typeface="Calibri" pitchFamily="34" charset="-122"/>
                <a:cs typeface="Calibri" pitchFamily="34" charset="-120"/>
              </a:rPr>
              <a:t>Risk Management Advisory</a:t>
            </a:r>
            <a:endParaRPr lang="en-US" sz="1150" dirty="0"/>
          </a:p>
        </p:txBody>
      </p:sp>
      <p:sp>
        <p:nvSpPr>
          <p:cNvPr id="8" name="Text 5"/>
          <p:cNvSpPr/>
          <p:nvPr/>
        </p:nvSpPr>
        <p:spPr>
          <a:xfrm>
            <a:off x="4617720" y="749808"/>
            <a:ext cx="4297680" cy="713232"/>
          </a:xfrm>
          <a:prstGeom prst="rect">
            <a:avLst/>
          </a:prstGeom>
          <a:noFill/>
          <a:ln/>
        </p:spPr>
        <p:txBody>
          <a:bodyPr wrap="square" lIns="0" tIns="0" rIns="0" bIns="0" rtlCol="0" anchor="t"/>
          <a:lstStyle/>
          <a:p>
            <a:pPr marL="0" indent="0">
              <a:buNone/>
            </a:pPr>
            <a:r>
              <a:rPr lang="en-US" sz="1300" dirty="0">
                <a:solidFill>
                  <a:srgbClr val="FFFFFF"/>
                </a:solidFill>
                <a:latin typeface="Calibri" pitchFamily="34" charset="0"/>
                <a:ea typeface="Calibri" pitchFamily="34" charset="-122"/>
                <a:cs typeface="Calibri" pitchFamily="34" charset="-120"/>
              </a:rPr>
              <a:t>The foundation of rural and country shows has been built over 150 years — by volunteers just like you.</a:t>
            </a:r>
            <a:endParaRPr lang="en-US" sz="1300" dirty="0"/>
          </a:p>
        </p:txBody>
      </p:sp>
      <p:sp>
        <p:nvSpPr>
          <p:cNvPr id="9" name="Text 6"/>
          <p:cNvSpPr/>
          <p:nvPr/>
        </p:nvSpPr>
        <p:spPr>
          <a:xfrm>
            <a:off x="4617720" y="1554480"/>
            <a:ext cx="4297680" cy="713232"/>
          </a:xfrm>
          <a:prstGeom prst="rect">
            <a:avLst/>
          </a:prstGeom>
          <a:noFill/>
          <a:ln/>
        </p:spPr>
        <p:txBody>
          <a:bodyPr wrap="square" lIns="0" tIns="0" rIns="0" bIns="0" rtlCol="0" anchor="t"/>
          <a:lstStyle/>
          <a:p>
            <a:pPr marL="0" indent="0">
              <a:buNone/>
            </a:pPr>
            <a:r>
              <a:rPr lang="en-US" sz="1300" dirty="0">
                <a:solidFill>
                  <a:srgbClr val="FFFFFF"/>
                </a:solidFill>
                <a:latin typeface="Calibri" pitchFamily="34" charset="0"/>
                <a:ea typeface="Calibri" pitchFamily="34" charset="-122"/>
                <a:cs typeface="Calibri" pitchFamily="34" charset="-120"/>
              </a:rPr>
              <a:t>You pour your heart and soul into your community. Great shows. For the people. For the next generation.</a:t>
            </a:r>
            <a:endParaRPr lang="en-US" sz="1300" dirty="0"/>
          </a:p>
        </p:txBody>
      </p:sp>
      <p:sp>
        <p:nvSpPr>
          <p:cNvPr id="10" name="Text 7"/>
          <p:cNvSpPr/>
          <p:nvPr/>
        </p:nvSpPr>
        <p:spPr>
          <a:xfrm>
            <a:off x="4617720" y="2359152"/>
            <a:ext cx="4297680" cy="713232"/>
          </a:xfrm>
          <a:prstGeom prst="rect">
            <a:avLst/>
          </a:prstGeom>
          <a:noFill/>
          <a:ln/>
        </p:spPr>
        <p:txBody>
          <a:bodyPr wrap="square" lIns="0" tIns="0" rIns="0" bIns="0" rtlCol="0" anchor="t"/>
          <a:lstStyle/>
          <a:p>
            <a:pPr marL="0" indent="0">
              <a:buNone/>
            </a:pPr>
            <a:r>
              <a:rPr lang="en-US" sz="1300" dirty="0">
                <a:solidFill>
                  <a:srgbClr val="FFFFFF"/>
                </a:solidFill>
                <a:latin typeface="Calibri" pitchFamily="34" charset="0"/>
                <a:ea typeface="Calibri" pitchFamily="34" charset="-122"/>
                <a:cs typeface="Calibri" pitchFamily="34" charset="-120"/>
              </a:rPr>
              <a:t>You do this despite careers to maintain, families to raise, and never enough hours in the day.</a:t>
            </a:r>
            <a:endParaRPr lang="en-US" sz="1300" dirty="0"/>
          </a:p>
        </p:txBody>
      </p:sp>
      <p:sp>
        <p:nvSpPr>
          <p:cNvPr id="11" name="Text 8"/>
          <p:cNvSpPr/>
          <p:nvPr/>
        </p:nvSpPr>
        <p:spPr>
          <a:xfrm>
            <a:off x="4617720" y="3163824"/>
            <a:ext cx="4297680" cy="713232"/>
          </a:xfrm>
          <a:prstGeom prst="rect">
            <a:avLst/>
          </a:prstGeom>
          <a:noFill/>
          <a:ln/>
        </p:spPr>
        <p:txBody>
          <a:bodyPr wrap="square" lIns="0" tIns="0" rIns="0" bIns="0" rtlCol="0" anchor="t"/>
          <a:lstStyle/>
          <a:p>
            <a:pPr marL="0" indent="0">
              <a:buNone/>
            </a:pPr>
            <a:r>
              <a:rPr lang="en-US" sz="1300" b="1" dirty="0">
                <a:solidFill>
                  <a:srgbClr val="2DD4DF"/>
                </a:solidFill>
                <a:latin typeface="Cambria" pitchFamily="34" charset="0"/>
                <a:ea typeface="Cambria" pitchFamily="34" charset="-122"/>
                <a:cs typeface="Cambria" pitchFamily="34" charset="-120"/>
              </a:rPr>
              <a:t>It's not about textbook theory here. It's as simple as WRAP — as we forge ahead to put on a great, safe show.</a:t>
            </a:r>
            <a:endParaRPr lang="en-US" sz="1300" dirty="0"/>
          </a:p>
        </p:txBody>
      </p:sp>
      <p:sp>
        <p:nvSpPr>
          <p:cNvPr id="12" name="Text 9"/>
          <p:cNvSpPr/>
          <p:nvPr/>
        </p:nvSpPr>
        <p:spPr>
          <a:xfrm>
            <a:off x="4617720" y="3968496"/>
            <a:ext cx="4297680" cy="713232"/>
          </a:xfrm>
          <a:prstGeom prst="rect">
            <a:avLst/>
          </a:prstGeom>
          <a:noFill/>
          <a:ln/>
        </p:spPr>
        <p:txBody>
          <a:bodyPr wrap="square" lIns="0" tIns="0" rIns="0" bIns="0" rtlCol="0" anchor="t"/>
          <a:lstStyle/>
          <a:p>
            <a:pPr marL="0" indent="0">
              <a:buNone/>
            </a:pPr>
            <a:endParaRPr lang="en-US" sz="1300" dirty="0"/>
          </a:p>
        </p:txBody>
      </p:sp>
      <p:sp>
        <p:nvSpPr>
          <p:cNvPr id="13" name="Shape 10"/>
          <p:cNvSpPr/>
          <p:nvPr/>
        </p:nvSpPr>
        <p:spPr>
          <a:xfrm>
            <a:off x="0" y="4818888"/>
            <a:ext cx="9144000" cy="324612"/>
          </a:xfrm>
          <a:prstGeom prst="rect">
            <a:avLst/>
          </a:prstGeom>
          <a:solidFill>
            <a:srgbClr val="17A8B3"/>
          </a:solidFill>
          <a:ln w="12700">
            <a:solidFill>
              <a:srgbClr val="17A8B3"/>
            </a:solidFill>
            <a:prstDash val="solid"/>
          </a:ln>
        </p:spPr>
        <p:txBody>
          <a:bodyPr/>
          <a:lstStyle/>
          <a:p>
            <a:endParaRPr lang="en-AU"/>
          </a:p>
        </p:txBody>
      </p:sp>
      <p:sp>
        <p:nvSpPr>
          <p:cNvPr id="14" name="Text 11"/>
          <p:cNvSpPr/>
          <p:nvPr/>
        </p:nvSpPr>
        <p:spPr>
          <a:xfrm>
            <a:off x="0" y="4818888"/>
            <a:ext cx="9144000" cy="324612"/>
          </a:xfrm>
          <a:prstGeom prst="rect">
            <a:avLst/>
          </a:prstGeom>
          <a:noFill/>
          <a:ln/>
        </p:spPr>
        <p:txBody>
          <a:bodyPr wrap="square" lIns="0" tIns="0" rIns="0" bIns="0"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Thank you — and that's a WRAP.</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BFC"/>
        </a:solidFill>
        <a:effectLst/>
      </p:bgPr>
    </p:bg>
    <p:spTree>
      <p:nvGrpSpPr>
        <p:cNvPr id="1" name=""/>
        <p:cNvGrpSpPr/>
        <p:nvPr/>
      </p:nvGrpSpPr>
      <p:grpSpPr>
        <a:xfrm>
          <a:off x="0" y="0"/>
          <a:ext cx="0" cy="0"/>
          <a:chOff x="0" y="0"/>
          <a:chExt cx="0" cy="0"/>
        </a:xfrm>
      </p:grpSpPr>
      <p:sp>
        <p:nvSpPr>
          <p:cNvPr id="2" name="Shape 0"/>
          <p:cNvSpPr/>
          <p:nvPr/>
        </p:nvSpPr>
        <p:spPr>
          <a:xfrm>
            <a:off x="0" y="0"/>
            <a:ext cx="9144000" cy="1115568"/>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411480" y="73152"/>
            <a:ext cx="8321040" cy="566928"/>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Who You Are</a:t>
            </a:r>
            <a:endParaRPr lang="en-US" sz="2600" dirty="0"/>
          </a:p>
        </p:txBody>
      </p:sp>
      <p:sp>
        <p:nvSpPr>
          <p:cNvPr id="5" name="Text 3"/>
          <p:cNvSpPr/>
          <p:nvPr/>
        </p:nvSpPr>
        <p:spPr>
          <a:xfrm>
            <a:off x="411480" y="658368"/>
            <a:ext cx="8321040" cy="384048"/>
          </a:xfrm>
          <a:prstGeom prst="rect">
            <a:avLst/>
          </a:prstGeom>
          <a:noFill/>
          <a:ln/>
        </p:spPr>
        <p:txBody>
          <a:bodyPr wrap="square" lIns="0" tIns="0" rIns="0" bIns="0" rtlCol="0" anchor="ctr"/>
          <a:lstStyle/>
          <a:p>
            <a:pPr marL="0" indent="0">
              <a:buNone/>
            </a:pPr>
            <a:r>
              <a:rPr lang="en-US" sz="1300" i="1" dirty="0" err="1">
                <a:solidFill>
                  <a:srgbClr val="B2EEF1"/>
                </a:solidFill>
                <a:latin typeface="Calibri" pitchFamily="34" charset="0"/>
                <a:ea typeface="Calibri" pitchFamily="34" charset="-122"/>
                <a:cs typeface="Calibri" pitchFamily="34" charset="-120"/>
              </a:rPr>
              <a:t>AgShows</a:t>
            </a:r>
            <a:r>
              <a:rPr lang="en-US" sz="1300" i="1" dirty="0">
                <a:solidFill>
                  <a:srgbClr val="B2EEF1"/>
                </a:solidFill>
                <a:latin typeface="Calibri" pitchFamily="34" charset="0"/>
                <a:ea typeface="Calibri" pitchFamily="34" charset="-122"/>
                <a:cs typeface="Calibri" pitchFamily="34" charset="-120"/>
              </a:rPr>
              <a:t> NSW — 190+ Shows Across the State of NSW</a:t>
            </a:r>
            <a:endParaRPr lang="en-US" sz="1300" dirty="0"/>
          </a:p>
        </p:txBody>
      </p:sp>
      <p:sp>
        <p:nvSpPr>
          <p:cNvPr id="6" name="Shape 4"/>
          <p:cNvSpPr/>
          <p:nvPr/>
        </p:nvSpPr>
        <p:spPr>
          <a:xfrm>
            <a:off x="274320" y="1234440"/>
            <a:ext cx="3977640" cy="1170432"/>
          </a:xfrm>
          <a:prstGeom prst="roundRect">
            <a:avLst>
              <a:gd name="adj" fmla="val 6250"/>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7" name="Shape 5"/>
          <p:cNvSpPr/>
          <p:nvPr/>
        </p:nvSpPr>
        <p:spPr>
          <a:xfrm>
            <a:off x="274320" y="1234440"/>
            <a:ext cx="82296" cy="1170432"/>
          </a:xfrm>
          <a:prstGeom prst="roundRect">
            <a:avLst>
              <a:gd name="adj" fmla="val 44444"/>
            </a:avLst>
          </a:prstGeom>
          <a:solidFill>
            <a:srgbClr val="17A8B3"/>
          </a:solidFill>
          <a:ln/>
        </p:spPr>
        <p:txBody>
          <a:bodyPr/>
          <a:lstStyle/>
          <a:p>
            <a:endParaRPr lang="en-AU"/>
          </a:p>
        </p:txBody>
      </p:sp>
      <p:sp>
        <p:nvSpPr>
          <p:cNvPr id="8" name="Text 6"/>
          <p:cNvSpPr/>
          <p:nvPr/>
        </p:nvSpPr>
        <p:spPr>
          <a:xfrm>
            <a:off x="475488" y="1344168"/>
            <a:ext cx="3703320" cy="347472"/>
          </a:xfrm>
          <a:prstGeom prst="rect">
            <a:avLst/>
          </a:prstGeom>
          <a:noFill/>
          <a:ln/>
        </p:spPr>
        <p:txBody>
          <a:bodyPr wrap="square" lIns="0" tIns="0" rIns="0" bIns="0" rtlCol="0" anchor="ctr"/>
          <a:lstStyle/>
          <a:p>
            <a:pPr marL="0" indent="0">
              <a:buNone/>
            </a:pPr>
            <a:r>
              <a:rPr lang="en-US" sz="1500" b="1" dirty="0">
                <a:solidFill>
                  <a:srgbClr val="0D5C63"/>
                </a:solidFill>
                <a:latin typeface="Cambria" pitchFamily="34" charset="0"/>
                <a:ea typeface="Cambria" pitchFamily="34" charset="-122"/>
                <a:cs typeface="Cambria" pitchFamily="34" charset="-120"/>
              </a:rPr>
              <a:t>190+ Country Shows</a:t>
            </a:r>
            <a:endParaRPr lang="en-US" sz="1500" dirty="0"/>
          </a:p>
        </p:txBody>
      </p:sp>
      <p:sp>
        <p:nvSpPr>
          <p:cNvPr id="9" name="Text 7"/>
          <p:cNvSpPr/>
          <p:nvPr/>
        </p:nvSpPr>
        <p:spPr>
          <a:xfrm>
            <a:off x="475488" y="1691640"/>
            <a:ext cx="3703320" cy="658368"/>
          </a:xfrm>
          <a:prstGeom prst="rect">
            <a:avLst/>
          </a:prstGeom>
          <a:noFill/>
          <a:ln/>
        </p:spPr>
        <p:txBody>
          <a:bodyPr wrap="square" lIns="0" tIns="0" rIns="0" bIns="0" rtlCol="0" anchor="t"/>
          <a:lstStyle/>
          <a:p>
            <a:pPr marL="0" indent="0">
              <a:buNone/>
            </a:pPr>
            <a:r>
              <a:rPr lang="en-US" sz="1250" dirty="0">
                <a:solidFill>
                  <a:srgbClr val="1A2E30"/>
                </a:solidFill>
                <a:latin typeface="Calibri" pitchFamily="34" charset="0"/>
                <a:ea typeface="Calibri" pitchFamily="34" charset="-122"/>
                <a:cs typeface="Calibri" pitchFamily="34" charset="-120"/>
              </a:rPr>
              <a:t>Spanning every corner of New South Wales</a:t>
            </a:r>
            <a:endParaRPr lang="en-US" sz="1250" dirty="0"/>
          </a:p>
        </p:txBody>
      </p:sp>
      <p:sp>
        <p:nvSpPr>
          <p:cNvPr id="10" name="Shape 8"/>
          <p:cNvSpPr/>
          <p:nvPr/>
        </p:nvSpPr>
        <p:spPr>
          <a:xfrm>
            <a:off x="274320" y="2569464"/>
            <a:ext cx="3977640" cy="1170432"/>
          </a:xfrm>
          <a:prstGeom prst="roundRect">
            <a:avLst>
              <a:gd name="adj" fmla="val 6250"/>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11" name="Shape 9"/>
          <p:cNvSpPr/>
          <p:nvPr/>
        </p:nvSpPr>
        <p:spPr>
          <a:xfrm>
            <a:off x="274320" y="2569464"/>
            <a:ext cx="82296" cy="1170432"/>
          </a:xfrm>
          <a:prstGeom prst="roundRect">
            <a:avLst>
              <a:gd name="adj" fmla="val 44444"/>
            </a:avLst>
          </a:prstGeom>
          <a:solidFill>
            <a:srgbClr val="17A8B3"/>
          </a:solidFill>
          <a:ln/>
        </p:spPr>
        <p:txBody>
          <a:bodyPr/>
          <a:lstStyle/>
          <a:p>
            <a:endParaRPr lang="en-AU"/>
          </a:p>
        </p:txBody>
      </p:sp>
      <p:sp>
        <p:nvSpPr>
          <p:cNvPr id="12" name="Text 10"/>
          <p:cNvSpPr/>
          <p:nvPr/>
        </p:nvSpPr>
        <p:spPr>
          <a:xfrm>
            <a:off x="475488" y="2679192"/>
            <a:ext cx="3703320" cy="347472"/>
          </a:xfrm>
          <a:prstGeom prst="rect">
            <a:avLst/>
          </a:prstGeom>
          <a:noFill/>
          <a:ln/>
        </p:spPr>
        <p:txBody>
          <a:bodyPr wrap="square" lIns="0" tIns="0" rIns="0" bIns="0" rtlCol="0" anchor="ctr"/>
          <a:lstStyle/>
          <a:p>
            <a:pPr marL="0" indent="0">
              <a:buNone/>
            </a:pPr>
            <a:r>
              <a:rPr lang="en-US" sz="1500" b="1" dirty="0">
                <a:solidFill>
                  <a:srgbClr val="0D5C63"/>
                </a:solidFill>
                <a:latin typeface="Cambria" pitchFamily="34" charset="0"/>
                <a:ea typeface="Cambria" pitchFamily="34" charset="-122"/>
                <a:cs typeface="Cambria" pitchFamily="34" charset="-120"/>
              </a:rPr>
              <a:t>100% Volunteer Run</a:t>
            </a:r>
            <a:endParaRPr lang="en-US" sz="1500" dirty="0"/>
          </a:p>
        </p:txBody>
      </p:sp>
      <p:sp>
        <p:nvSpPr>
          <p:cNvPr id="13" name="Text 11"/>
          <p:cNvSpPr/>
          <p:nvPr/>
        </p:nvSpPr>
        <p:spPr>
          <a:xfrm>
            <a:off x="475488" y="3026664"/>
            <a:ext cx="3703320" cy="658368"/>
          </a:xfrm>
          <a:prstGeom prst="rect">
            <a:avLst/>
          </a:prstGeom>
          <a:noFill/>
          <a:ln/>
        </p:spPr>
        <p:txBody>
          <a:bodyPr wrap="square" lIns="0" tIns="0" rIns="0" bIns="0" rtlCol="0" anchor="t"/>
          <a:lstStyle/>
          <a:p>
            <a:pPr marL="0" indent="0">
              <a:buNone/>
            </a:pPr>
            <a:r>
              <a:rPr lang="en-US" sz="1250" dirty="0">
                <a:solidFill>
                  <a:srgbClr val="1A2E30"/>
                </a:solidFill>
                <a:latin typeface="Calibri" pitchFamily="34" charset="0"/>
                <a:ea typeface="Calibri" pitchFamily="34" charset="-122"/>
                <a:cs typeface="Calibri" pitchFamily="34" charset="-120"/>
              </a:rPr>
              <a:t>By people who give their time out of the kindness of their own heart</a:t>
            </a:r>
            <a:endParaRPr lang="en-US" sz="1250" dirty="0"/>
          </a:p>
        </p:txBody>
      </p:sp>
      <p:sp>
        <p:nvSpPr>
          <p:cNvPr id="14" name="Shape 12"/>
          <p:cNvSpPr/>
          <p:nvPr/>
        </p:nvSpPr>
        <p:spPr>
          <a:xfrm>
            <a:off x="274320" y="3904488"/>
            <a:ext cx="3977640" cy="1170432"/>
          </a:xfrm>
          <a:prstGeom prst="roundRect">
            <a:avLst>
              <a:gd name="adj" fmla="val 6250"/>
            </a:avLst>
          </a:prstGeom>
          <a:solidFill>
            <a:srgbClr val="0D5C63"/>
          </a:solidFill>
          <a:ln/>
          <a:effectLst>
            <a:outerShdw blurRad="76200" dist="25400" dir="8100000" algn="bl" rotWithShape="0">
              <a:srgbClr val="000000">
                <a:alpha val="12000"/>
              </a:srgbClr>
            </a:outerShdw>
          </a:effectLst>
        </p:spPr>
        <p:txBody>
          <a:bodyPr/>
          <a:lstStyle/>
          <a:p>
            <a:endParaRPr lang="en-AU"/>
          </a:p>
        </p:txBody>
      </p:sp>
      <p:sp>
        <p:nvSpPr>
          <p:cNvPr id="15" name="Shape 13"/>
          <p:cNvSpPr/>
          <p:nvPr/>
        </p:nvSpPr>
        <p:spPr>
          <a:xfrm>
            <a:off x="274320" y="3904488"/>
            <a:ext cx="82296" cy="1170432"/>
          </a:xfrm>
          <a:prstGeom prst="roundRect">
            <a:avLst>
              <a:gd name="adj" fmla="val 44444"/>
            </a:avLst>
          </a:prstGeom>
          <a:solidFill>
            <a:srgbClr val="17A8B3"/>
          </a:solidFill>
          <a:ln/>
        </p:spPr>
        <p:txBody>
          <a:bodyPr/>
          <a:lstStyle/>
          <a:p>
            <a:endParaRPr lang="en-AU"/>
          </a:p>
        </p:txBody>
      </p:sp>
      <p:sp>
        <p:nvSpPr>
          <p:cNvPr id="16" name="Text 14"/>
          <p:cNvSpPr/>
          <p:nvPr/>
        </p:nvSpPr>
        <p:spPr>
          <a:xfrm>
            <a:off x="475488" y="4014216"/>
            <a:ext cx="3703320" cy="347472"/>
          </a:xfrm>
          <a:prstGeom prst="rect">
            <a:avLst/>
          </a:prstGeom>
          <a:noFill/>
          <a:ln/>
        </p:spPr>
        <p:txBody>
          <a:bodyPr wrap="square" lIns="0" tIns="0" rIns="0" bIns="0" rtlCol="0" anchor="ctr"/>
          <a:lstStyle/>
          <a:p>
            <a:pPr marL="0" indent="0">
              <a:buNone/>
            </a:pPr>
            <a:r>
              <a:rPr lang="en-US" sz="1500" b="1" dirty="0">
                <a:solidFill>
                  <a:srgbClr val="FFFFFF"/>
                </a:solidFill>
                <a:latin typeface="Cambria" pitchFamily="34" charset="0"/>
                <a:ea typeface="Cambria" pitchFamily="34" charset="-122"/>
                <a:cs typeface="Cambria" pitchFamily="34" charset="-120"/>
              </a:rPr>
              <a:t>Our Role</a:t>
            </a:r>
            <a:endParaRPr lang="en-US" sz="1500" dirty="0"/>
          </a:p>
        </p:txBody>
      </p:sp>
      <p:sp>
        <p:nvSpPr>
          <p:cNvPr id="17" name="Text 15"/>
          <p:cNvSpPr/>
          <p:nvPr/>
        </p:nvSpPr>
        <p:spPr>
          <a:xfrm>
            <a:off x="475488" y="4361688"/>
            <a:ext cx="3703320" cy="658368"/>
          </a:xfrm>
          <a:prstGeom prst="rect">
            <a:avLst/>
          </a:prstGeom>
          <a:noFill/>
          <a:ln/>
        </p:spPr>
        <p:txBody>
          <a:bodyPr wrap="square" lIns="0" tIns="0" rIns="0" bIns="0" rtlCol="0" anchor="t"/>
          <a:lstStyle/>
          <a:p>
            <a:pPr marL="0" indent="0">
              <a:buNone/>
            </a:pPr>
            <a:r>
              <a:rPr lang="en-US" sz="1250" dirty="0">
                <a:solidFill>
                  <a:srgbClr val="B2EEF1"/>
                </a:solidFill>
                <a:latin typeface="Calibri" pitchFamily="34" charset="0"/>
                <a:ea typeface="Calibri" pitchFamily="34" charset="-122"/>
                <a:cs typeface="Calibri" pitchFamily="34" charset="-120"/>
              </a:rPr>
              <a:t>To wrap our arms around you and make risk management simple, practical and effective — whether you're a first-timer or a seasoned event professional</a:t>
            </a:r>
            <a:endParaRPr lang="en-US" sz="1250" dirty="0"/>
          </a:p>
        </p:txBody>
      </p:sp>
      <p:sp>
        <p:nvSpPr>
          <p:cNvPr id="18" name="Shape 16"/>
          <p:cNvSpPr/>
          <p:nvPr/>
        </p:nvSpPr>
        <p:spPr>
          <a:xfrm>
            <a:off x="4462272" y="1261872"/>
            <a:ext cx="1377696" cy="1078992"/>
          </a:xfrm>
          <a:prstGeom prst="roundRect">
            <a:avLst>
              <a:gd name="adj" fmla="val 6780"/>
            </a:avLst>
          </a:prstGeom>
          <a:solidFill>
            <a:srgbClr val="0E7C86"/>
          </a:solidFill>
          <a:ln/>
          <a:effectLst>
            <a:outerShdw blurRad="76200" dist="25400" dir="8100000" algn="bl" rotWithShape="0">
              <a:srgbClr val="000000">
                <a:alpha val="12000"/>
              </a:srgbClr>
            </a:outerShdw>
          </a:effectLst>
        </p:spPr>
        <p:txBody>
          <a:bodyPr/>
          <a:lstStyle/>
          <a:p>
            <a:endParaRPr lang="en-AU"/>
          </a:p>
        </p:txBody>
      </p:sp>
      <p:sp>
        <p:nvSpPr>
          <p:cNvPr id="19" name="Text 17"/>
          <p:cNvSpPr/>
          <p:nvPr/>
        </p:nvSpPr>
        <p:spPr>
          <a:xfrm>
            <a:off x="4462272" y="1371600"/>
            <a:ext cx="1377696" cy="64008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20" name="Text 18"/>
          <p:cNvSpPr/>
          <p:nvPr/>
        </p:nvSpPr>
        <p:spPr>
          <a:xfrm>
            <a:off x="4462272" y="201168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Horse Events</a:t>
            </a:r>
            <a:endParaRPr lang="en-US" sz="1100" dirty="0"/>
          </a:p>
        </p:txBody>
      </p:sp>
      <p:sp>
        <p:nvSpPr>
          <p:cNvPr id="21" name="Shape 19"/>
          <p:cNvSpPr/>
          <p:nvPr/>
        </p:nvSpPr>
        <p:spPr>
          <a:xfrm>
            <a:off x="5949696" y="1261872"/>
            <a:ext cx="1377696" cy="1078992"/>
          </a:xfrm>
          <a:prstGeom prst="roundRect">
            <a:avLst>
              <a:gd name="adj" fmla="val 6780"/>
            </a:avLst>
          </a:prstGeom>
          <a:solidFill>
            <a:srgbClr val="0E7C86"/>
          </a:solidFill>
          <a:ln/>
          <a:effectLst>
            <a:outerShdw blurRad="76200" dist="25400" dir="8100000" algn="bl" rotWithShape="0">
              <a:srgbClr val="000000">
                <a:alpha val="12000"/>
              </a:srgbClr>
            </a:outerShdw>
          </a:effectLst>
        </p:spPr>
        <p:txBody>
          <a:bodyPr/>
          <a:lstStyle/>
          <a:p>
            <a:endParaRPr lang="en-AU"/>
          </a:p>
        </p:txBody>
      </p:sp>
      <p:sp>
        <p:nvSpPr>
          <p:cNvPr id="22" name="Text 20"/>
          <p:cNvSpPr/>
          <p:nvPr/>
        </p:nvSpPr>
        <p:spPr>
          <a:xfrm>
            <a:off x="5949696" y="1371600"/>
            <a:ext cx="1377696" cy="64008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23" name="Text 21"/>
          <p:cNvSpPr/>
          <p:nvPr/>
        </p:nvSpPr>
        <p:spPr>
          <a:xfrm>
            <a:off x="5949696" y="201168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Animal Judging</a:t>
            </a:r>
            <a:endParaRPr lang="en-US" sz="1100" dirty="0"/>
          </a:p>
        </p:txBody>
      </p:sp>
      <p:sp>
        <p:nvSpPr>
          <p:cNvPr id="24" name="Shape 22"/>
          <p:cNvSpPr/>
          <p:nvPr/>
        </p:nvSpPr>
        <p:spPr>
          <a:xfrm>
            <a:off x="7437120" y="1261872"/>
            <a:ext cx="1377696" cy="1078992"/>
          </a:xfrm>
          <a:prstGeom prst="roundRect">
            <a:avLst>
              <a:gd name="adj" fmla="val 6780"/>
            </a:avLst>
          </a:prstGeom>
          <a:solidFill>
            <a:srgbClr val="0E7C86"/>
          </a:solidFill>
          <a:ln/>
          <a:effectLst>
            <a:outerShdw blurRad="76200" dist="25400" dir="8100000" algn="bl" rotWithShape="0">
              <a:srgbClr val="000000">
                <a:alpha val="12000"/>
              </a:srgbClr>
            </a:outerShdw>
          </a:effectLst>
        </p:spPr>
        <p:txBody>
          <a:bodyPr/>
          <a:lstStyle/>
          <a:p>
            <a:endParaRPr lang="en-AU"/>
          </a:p>
        </p:txBody>
      </p:sp>
      <p:sp>
        <p:nvSpPr>
          <p:cNvPr id="25" name="Text 23"/>
          <p:cNvSpPr/>
          <p:nvPr/>
        </p:nvSpPr>
        <p:spPr>
          <a:xfrm>
            <a:off x="7437120" y="1371599"/>
            <a:ext cx="1377696" cy="695739"/>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26" name="Text 24"/>
          <p:cNvSpPr/>
          <p:nvPr/>
        </p:nvSpPr>
        <p:spPr>
          <a:xfrm>
            <a:off x="7437120" y="201168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Rides</a:t>
            </a:r>
            <a:endParaRPr lang="en-US" sz="1100" dirty="0"/>
          </a:p>
        </p:txBody>
      </p:sp>
      <p:sp>
        <p:nvSpPr>
          <p:cNvPr id="27" name="Shape 25"/>
          <p:cNvSpPr/>
          <p:nvPr/>
        </p:nvSpPr>
        <p:spPr>
          <a:xfrm>
            <a:off x="4462272" y="2450592"/>
            <a:ext cx="1377696" cy="1078992"/>
          </a:xfrm>
          <a:prstGeom prst="roundRect">
            <a:avLst>
              <a:gd name="adj" fmla="val 6780"/>
            </a:avLst>
          </a:prstGeom>
          <a:solidFill>
            <a:srgbClr val="0E7C86"/>
          </a:solidFill>
          <a:ln/>
          <a:effectLst>
            <a:outerShdw blurRad="76200" dist="25400" dir="8100000" algn="bl" rotWithShape="0">
              <a:srgbClr val="000000">
                <a:alpha val="12000"/>
              </a:srgbClr>
            </a:outerShdw>
          </a:effectLst>
        </p:spPr>
        <p:txBody>
          <a:bodyPr/>
          <a:lstStyle/>
          <a:p>
            <a:endParaRPr lang="en-AU"/>
          </a:p>
        </p:txBody>
      </p:sp>
      <p:sp>
        <p:nvSpPr>
          <p:cNvPr id="28" name="Text 26"/>
          <p:cNvSpPr/>
          <p:nvPr/>
        </p:nvSpPr>
        <p:spPr>
          <a:xfrm>
            <a:off x="4462272" y="2560319"/>
            <a:ext cx="1377696" cy="693089"/>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29" name="Text 27"/>
          <p:cNvSpPr/>
          <p:nvPr/>
        </p:nvSpPr>
        <p:spPr>
          <a:xfrm>
            <a:off x="4462272" y="320040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Rodeo</a:t>
            </a:r>
            <a:endParaRPr lang="en-US" sz="1100" dirty="0"/>
          </a:p>
        </p:txBody>
      </p:sp>
      <p:sp>
        <p:nvSpPr>
          <p:cNvPr id="30" name="Shape 28"/>
          <p:cNvSpPr/>
          <p:nvPr/>
        </p:nvSpPr>
        <p:spPr>
          <a:xfrm>
            <a:off x="5949696" y="2450592"/>
            <a:ext cx="1377696" cy="1078992"/>
          </a:xfrm>
          <a:prstGeom prst="roundRect">
            <a:avLst>
              <a:gd name="adj" fmla="val 6780"/>
            </a:avLst>
          </a:prstGeom>
          <a:solidFill>
            <a:srgbClr val="17A8B3">
              <a:alpha val="90000"/>
            </a:srgbClr>
          </a:solidFill>
          <a:ln/>
          <a:effectLst>
            <a:outerShdw blurRad="76200" dist="25400" dir="8100000" algn="bl" rotWithShape="0">
              <a:srgbClr val="000000">
                <a:alpha val="12000"/>
              </a:srgbClr>
            </a:outerShdw>
          </a:effectLst>
        </p:spPr>
        <p:txBody>
          <a:bodyPr/>
          <a:lstStyle/>
          <a:p>
            <a:endParaRPr lang="en-AU"/>
          </a:p>
        </p:txBody>
      </p:sp>
      <p:sp>
        <p:nvSpPr>
          <p:cNvPr id="31" name="Text 29"/>
          <p:cNvSpPr/>
          <p:nvPr/>
        </p:nvSpPr>
        <p:spPr>
          <a:xfrm>
            <a:off x="5949696" y="2560320"/>
            <a:ext cx="1377696" cy="64008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32" name="Text 30"/>
          <p:cNvSpPr/>
          <p:nvPr/>
        </p:nvSpPr>
        <p:spPr>
          <a:xfrm>
            <a:off x="5949696" y="320040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Dog Trials</a:t>
            </a:r>
            <a:endParaRPr lang="en-US" sz="1100" dirty="0"/>
          </a:p>
        </p:txBody>
      </p:sp>
      <p:sp>
        <p:nvSpPr>
          <p:cNvPr id="33" name="Shape 31"/>
          <p:cNvSpPr/>
          <p:nvPr/>
        </p:nvSpPr>
        <p:spPr>
          <a:xfrm>
            <a:off x="7437120" y="2450592"/>
            <a:ext cx="1377696" cy="1078992"/>
          </a:xfrm>
          <a:prstGeom prst="roundRect">
            <a:avLst>
              <a:gd name="adj" fmla="val 6780"/>
            </a:avLst>
          </a:prstGeom>
          <a:solidFill>
            <a:srgbClr val="17A8B3">
              <a:alpha val="90000"/>
            </a:srgbClr>
          </a:solidFill>
          <a:ln/>
          <a:effectLst>
            <a:outerShdw blurRad="76200" dist="25400" dir="8100000" algn="bl" rotWithShape="0">
              <a:srgbClr val="000000">
                <a:alpha val="12000"/>
              </a:srgbClr>
            </a:outerShdw>
          </a:effectLst>
        </p:spPr>
        <p:txBody>
          <a:bodyPr/>
          <a:lstStyle/>
          <a:p>
            <a:endParaRPr lang="en-AU"/>
          </a:p>
        </p:txBody>
      </p:sp>
      <p:sp>
        <p:nvSpPr>
          <p:cNvPr id="34" name="Text 32"/>
          <p:cNvSpPr/>
          <p:nvPr/>
        </p:nvSpPr>
        <p:spPr>
          <a:xfrm>
            <a:off x="7437120" y="2560320"/>
            <a:ext cx="1377696" cy="693088"/>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35" name="Text 33"/>
          <p:cNvSpPr/>
          <p:nvPr/>
        </p:nvSpPr>
        <p:spPr>
          <a:xfrm>
            <a:off x="7437120" y="320040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Farmers Markets</a:t>
            </a:r>
            <a:endParaRPr lang="en-US" sz="1100" dirty="0"/>
          </a:p>
        </p:txBody>
      </p:sp>
      <p:sp>
        <p:nvSpPr>
          <p:cNvPr id="36" name="Shape 34"/>
          <p:cNvSpPr/>
          <p:nvPr/>
        </p:nvSpPr>
        <p:spPr>
          <a:xfrm>
            <a:off x="4462272" y="3639312"/>
            <a:ext cx="1377696" cy="1078992"/>
          </a:xfrm>
          <a:prstGeom prst="roundRect">
            <a:avLst>
              <a:gd name="adj" fmla="val 6780"/>
            </a:avLst>
          </a:prstGeom>
          <a:solidFill>
            <a:srgbClr val="17A8B3">
              <a:alpha val="90000"/>
            </a:srgbClr>
          </a:solidFill>
          <a:ln/>
          <a:effectLst>
            <a:outerShdw blurRad="76200" dist="25400" dir="8100000" algn="bl" rotWithShape="0">
              <a:srgbClr val="000000">
                <a:alpha val="12000"/>
              </a:srgbClr>
            </a:outerShdw>
          </a:effectLst>
        </p:spPr>
        <p:txBody>
          <a:bodyPr/>
          <a:lstStyle/>
          <a:p>
            <a:endParaRPr lang="en-AU"/>
          </a:p>
        </p:txBody>
      </p:sp>
      <p:sp>
        <p:nvSpPr>
          <p:cNvPr id="37" name="Text 35"/>
          <p:cNvSpPr/>
          <p:nvPr/>
        </p:nvSpPr>
        <p:spPr>
          <a:xfrm>
            <a:off x="4462272" y="3749040"/>
            <a:ext cx="1377696" cy="630936"/>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38" name="Text 36"/>
          <p:cNvSpPr/>
          <p:nvPr/>
        </p:nvSpPr>
        <p:spPr>
          <a:xfrm>
            <a:off x="4462272" y="438912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Trade Stalls</a:t>
            </a:r>
            <a:endParaRPr lang="en-US" sz="1100" dirty="0"/>
          </a:p>
        </p:txBody>
      </p:sp>
      <p:sp>
        <p:nvSpPr>
          <p:cNvPr id="39" name="Shape 37"/>
          <p:cNvSpPr/>
          <p:nvPr/>
        </p:nvSpPr>
        <p:spPr>
          <a:xfrm>
            <a:off x="5949696" y="3639312"/>
            <a:ext cx="1377696" cy="1078992"/>
          </a:xfrm>
          <a:prstGeom prst="roundRect">
            <a:avLst>
              <a:gd name="adj" fmla="val 6780"/>
            </a:avLst>
          </a:prstGeom>
          <a:solidFill>
            <a:srgbClr val="17A8B3">
              <a:alpha val="90000"/>
            </a:srgbClr>
          </a:solidFill>
          <a:ln/>
          <a:effectLst>
            <a:outerShdw blurRad="76200" dist="25400" dir="8100000" algn="bl" rotWithShape="0">
              <a:srgbClr val="000000">
                <a:alpha val="12000"/>
              </a:srgbClr>
            </a:outerShdw>
          </a:effectLst>
        </p:spPr>
        <p:txBody>
          <a:bodyPr/>
          <a:lstStyle/>
          <a:p>
            <a:endParaRPr lang="en-AU"/>
          </a:p>
        </p:txBody>
      </p:sp>
      <p:sp>
        <p:nvSpPr>
          <p:cNvPr id="40" name="Text 38"/>
          <p:cNvSpPr/>
          <p:nvPr/>
        </p:nvSpPr>
        <p:spPr>
          <a:xfrm>
            <a:off x="5949696" y="3749040"/>
            <a:ext cx="1377696" cy="64008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41" name="Text 39"/>
          <p:cNvSpPr/>
          <p:nvPr/>
        </p:nvSpPr>
        <p:spPr>
          <a:xfrm>
            <a:off x="5949696" y="438912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Vehicle Traffic</a:t>
            </a:r>
            <a:endParaRPr lang="en-US" sz="1100" dirty="0"/>
          </a:p>
        </p:txBody>
      </p:sp>
      <p:sp>
        <p:nvSpPr>
          <p:cNvPr id="42" name="Shape 40"/>
          <p:cNvSpPr/>
          <p:nvPr/>
        </p:nvSpPr>
        <p:spPr>
          <a:xfrm>
            <a:off x="7437120" y="3639312"/>
            <a:ext cx="1377696" cy="1078992"/>
          </a:xfrm>
          <a:prstGeom prst="roundRect">
            <a:avLst>
              <a:gd name="adj" fmla="val 6780"/>
            </a:avLst>
          </a:prstGeom>
          <a:solidFill>
            <a:srgbClr val="17A8B3">
              <a:alpha val="90000"/>
            </a:srgbClr>
          </a:solidFill>
          <a:ln/>
          <a:effectLst>
            <a:outerShdw blurRad="76200" dist="25400" dir="8100000" algn="bl" rotWithShape="0">
              <a:srgbClr val="000000">
                <a:alpha val="12000"/>
              </a:srgbClr>
            </a:outerShdw>
          </a:effectLst>
        </p:spPr>
        <p:txBody>
          <a:bodyPr/>
          <a:lstStyle/>
          <a:p>
            <a:endParaRPr lang="en-AU"/>
          </a:p>
        </p:txBody>
      </p:sp>
      <p:sp>
        <p:nvSpPr>
          <p:cNvPr id="43" name="Text 41"/>
          <p:cNvSpPr/>
          <p:nvPr/>
        </p:nvSpPr>
        <p:spPr>
          <a:xfrm>
            <a:off x="7437120" y="3749040"/>
            <a:ext cx="1377696" cy="640080"/>
          </a:xfrm>
          <a:prstGeom prst="rect">
            <a:avLst/>
          </a:prstGeom>
          <a:noFill/>
          <a:ln/>
        </p:spPr>
        <p:txBody>
          <a:bodyPr wrap="square" lIns="0" tIns="0" rIns="0" bIns="0" rtlCol="0" anchor="ctr"/>
          <a:lstStyle/>
          <a:p>
            <a:pPr marL="0" indent="0" algn="ctr">
              <a:buNone/>
            </a:pPr>
            <a:r>
              <a:rPr lang="en-US" sz="2400" dirty="0">
                <a:solidFill>
                  <a:srgbClr val="000000"/>
                </a:solidFill>
              </a:rPr>
              <a:t>👥</a:t>
            </a:r>
            <a:endParaRPr lang="en-US" sz="2400" dirty="0"/>
          </a:p>
        </p:txBody>
      </p:sp>
      <p:sp>
        <p:nvSpPr>
          <p:cNvPr id="44" name="Text 42"/>
          <p:cNvSpPr/>
          <p:nvPr/>
        </p:nvSpPr>
        <p:spPr>
          <a:xfrm>
            <a:off x="7437120" y="4389120"/>
            <a:ext cx="1377696"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Visitors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BFC"/>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411480" y="109728"/>
            <a:ext cx="8321040" cy="713232"/>
          </a:xfrm>
          <a:prstGeom prst="rect">
            <a:avLst/>
          </a:prstGeom>
          <a:noFill/>
          <a:ln/>
        </p:spPr>
        <p:txBody>
          <a:bodyPr wrap="square" lIns="0" tIns="0" rIns="0" bIns="0" rtlCol="0" anchor="ctr"/>
          <a:lstStyle/>
          <a:p>
            <a:pPr marL="0" indent="0">
              <a:buNone/>
            </a:pPr>
            <a:r>
              <a:rPr lang="en-US" sz="3000" b="1" dirty="0">
                <a:solidFill>
                  <a:srgbClr val="FFFFFF"/>
                </a:solidFill>
                <a:latin typeface="Cambria" pitchFamily="34" charset="0"/>
                <a:ea typeface="Cambria" pitchFamily="34" charset="-122"/>
                <a:cs typeface="Cambria" pitchFamily="34" charset="-120"/>
              </a:rPr>
              <a:t>Why Risk Management Matters</a:t>
            </a:r>
            <a:endParaRPr lang="en-US" sz="3000" dirty="0"/>
          </a:p>
        </p:txBody>
      </p:sp>
      <p:sp>
        <p:nvSpPr>
          <p:cNvPr id="5" name="Shape 3"/>
          <p:cNvSpPr/>
          <p:nvPr/>
        </p:nvSpPr>
        <p:spPr>
          <a:xfrm>
            <a:off x="274320" y="1097280"/>
            <a:ext cx="2788920" cy="3822192"/>
          </a:xfrm>
          <a:prstGeom prst="roundRect">
            <a:avLst>
              <a:gd name="adj" fmla="val 3279"/>
            </a:avLst>
          </a:prstGeom>
          <a:solidFill>
            <a:srgbClr val="FFFFFF"/>
          </a:solidFill>
          <a:ln/>
          <a:effectLst>
            <a:outerShdw blurRad="152400" dist="50800" dir="8100000" algn="bl" rotWithShape="0">
              <a:srgbClr val="000000">
                <a:alpha val="22000"/>
              </a:srgbClr>
            </a:outerShdw>
          </a:effectLst>
        </p:spPr>
        <p:txBody>
          <a:bodyPr/>
          <a:lstStyle/>
          <a:p>
            <a:endParaRPr lang="en-AU"/>
          </a:p>
        </p:txBody>
      </p:sp>
      <p:sp>
        <p:nvSpPr>
          <p:cNvPr id="6" name="Shape 4"/>
          <p:cNvSpPr/>
          <p:nvPr/>
        </p:nvSpPr>
        <p:spPr>
          <a:xfrm>
            <a:off x="274320" y="1097280"/>
            <a:ext cx="2788920" cy="1508760"/>
          </a:xfrm>
          <a:prstGeom prst="roundRect">
            <a:avLst>
              <a:gd name="adj" fmla="val 6061"/>
            </a:avLst>
          </a:prstGeom>
          <a:solidFill>
            <a:srgbClr val="0D5C63"/>
          </a:solidFill>
          <a:ln/>
        </p:spPr>
        <p:txBody>
          <a:bodyPr/>
          <a:lstStyle/>
          <a:p>
            <a:endParaRPr lang="en-AU"/>
          </a:p>
        </p:txBody>
      </p:sp>
      <p:sp>
        <p:nvSpPr>
          <p:cNvPr id="7" name="Shape 5"/>
          <p:cNvSpPr/>
          <p:nvPr/>
        </p:nvSpPr>
        <p:spPr>
          <a:xfrm>
            <a:off x="274320" y="2240280"/>
            <a:ext cx="2788920" cy="365760"/>
          </a:xfrm>
          <a:prstGeom prst="rect">
            <a:avLst/>
          </a:prstGeom>
          <a:solidFill>
            <a:srgbClr val="0D5C63"/>
          </a:solidFill>
          <a:ln w="12700">
            <a:solidFill>
              <a:srgbClr val="0D5C63"/>
            </a:solidFill>
            <a:prstDash val="solid"/>
          </a:ln>
        </p:spPr>
        <p:txBody>
          <a:bodyPr/>
          <a:lstStyle/>
          <a:p>
            <a:endParaRPr lang="en-AU"/>
          </a:p>
        </p:txBody>
      </p:sp>
      <p:sp>
        <p:nvSpPr>
          <p:cNvPr id="8" name="Text 6"/>
          <p:cNvSpPr/>
          <p:nvPr/>
        </p:nvSpPr>
        <p:spPr>
          <a:xfrm>
            <a:off x="274320" y="1115568"/>
            <a:ext cx="2788920" cy="658368"/>
          </a:xfrm>
          <a:prstGeom prst="rect">
            <a:avLst/>
          </a:prstGeom>
          <a:noFill/>
          <a:ln/>
        </p:spPr>
        <p:txBody>
          <a:bodyPr wrap="square" lIns="0" tIns="0" rIns="0" bIns="0" rtlCol="0" anchor="ctr"/>
          <a:lstStyle/>
          <a:p>
            <a:pPr marL="0" indent="0" algn="ctr">
              <a:buNone/>
            </a:pPr>
            <a:r>
              <a:rPr lang="en-US" sz="4200" b="1" dirty="0">
                <a:solidFill>
                  <a:srgbClr val="FFFFFF">
                    <a:alpha val="70000"/>
                  </a:srgbClr>
                </a:solidFill>
                <a:latin typeface="Cambria" pitchFamily="34" charset="0"/>
                <a:ea typeface="Cambria" pitchFamily="34" charset="-122"/>
                <a:cs typeface="Cambria" pitchFamily="34" charset="-120"/>
              </a:rPr>
              <a:t>01</a:t>
            </a:r>
            <a:endParaRPr lang="en-US" sz="4200" dirty="0"/>
          </a:p>
        </p:txBody>
      </p:sp>
      <p:sp>
        <p:nvSpPr>
          <p:cNvPr id="9" name="Text 7"/>
          <p:cNvSpPr/>
          <p:nvPr/>
        </p:nvSpPr>
        <p:spPr>
          <a:xfrm>
            <a:off x="274320" y="1691640"/>
            <a:ext cx="2788920" cy="502920"/>
          </a:xfrm>
          <a:prstGeom prst="rect">
            <a:avLst/>
          </a:prstGeom>
          <a:noFill/>
          <a:ln/>
        </p:spPr>
        <p:txBody>
          <a:bodyPr wrap="square" lIns="0" tIns="0" rIns="0" bIns="0" rtlCol="0" anchor="ctr"/>
          <a:lstStyle/>
          <a:p>
            <a:pPr marL="0" indent="0" algn="ctr">
              <a:buNone/>
            </a:pPr>
            <a:r>
              <a:rPr lang="en-US" sz="2800" dirty="0">
                <a:solidFill>
                  <a:srgbClr val="000000"/>
                </a:solidFill>
              </a:rPr>
              <a:t>⚖️</a:t>
            </a:r>
            <a:endParaRPr lang="en-US" sz="2800" dirty="0"/>
          </a:p>
        </p:txBody>
      </p:sp>
      <p:sp>
        <p:nvSpPr>
          <p:cNvPr id="10" name="Text 8"/>
          <p:cNvSpPr/>
          <p:nvPr/>
        </p:nvSpPr>
        <p:spPr>
          <a:xfrm>
            <a:off x="384048" y="2633472"/>
            <a:ext cx="2578608" cy="475488"/>
          </a:xfrm>
          <a:prstGeom prst="rect">
            <a:avLst/>
          </a:prstGeom>
          <a:noFill/>
          <a:ln/>
        </p:spPr>
        <p:txBody>
          <a:bodyPr wrap="square" lIns="0" tIns="0" rIns="0" bIns="0" rtlCol="0" anchor="ctr"/>
          <a:lstStyle/>
          <a:p>
            <a:pPr marL="0" indent="0" algn="ctr">
              <a:buNone/>
            </a:pPr>
            <a:r>
              <a:rPr lang="en-US" sz="1800" b="1" dirty="0">
                <a:solidFill>
                  <a:srgbClr val="0D5C63"/>
                </a:solidFill>
                <a:latin typeface="Cambria" pitchFamily="34" charset="0"/>
                <a:ea typeface="Cambria" pitchFamily="34" charset="-122"/>
                <a:cs typeface="Cambria" pitchFamily="34" charset="-120"/>
              </a:rPr>
              <a:t>It's the Law</a:t>
            </a:r>
            <a:endParaRPr lang="en-US" sz="1800" dirty="0"/>
          </a:p>
        </p:txBody>
      </p:sp>
      <p:sp>
        <p:nvSpPr>
          <p:cNvPr id="11" name="Text 9"/>
          <p:cNvSpPr/>
          <p:nvPr/>
        </p:nvSpPr>
        <p:spPr>
          <a:xfrm>
            <a:off x="402336" y="3145536"/>
            <a:ext cx="2542032" cy="1664208"/>
          </a:xfrm>
          <a:prstGeom prst="rect">
            <a:avLst/>
          </a:prstGeom>
          <a:noFill/>
          <a:ln/>
        </p:spPr>
        <p:txBody>
          <a:bodyPr wrap="square" lIns="0" tIns="0" rIns="0" bIns="0" rtlCol="0" anchor="t"/>
          <a:lstStyle/>
          <a:p>
            <a:pPr marL="0" indent="0" algn="ctr">
              <a:buNone/>
            </a:pPr>
            <a:r>
              <a:rPr lang="en-US" sz="1300" dirty="0">
                <a:solidFill>
                  <a:srgbClr val="1A2E30"/>
                </a:solidFill>
                <a:latin typeface="Calibri" pitchFamily="34" charset="0"/>
                <a:ea typeface="Calibri" pitchFamily="34" charset="-122"/>
                <a:cs typeface="Calibri" pitchFamily="34" charset="-120"/>
              </a:rPr>
              <a:t>Work Health &amp; Safety Act 2011 (NSW), common law duty of care, and event-specific regulations. Non-compliance is not an option.</a:t>
            </a:r>
            <a:endParaRPr lang="en-US" sz="1300" dirty="0"/>
          </a:p>
        </p:txBody>
      </p:sp>
      <p:sp>
        <p:nvSpPr>
          <p:cNvPr id="12" name="Shape 10"/>
          <p:cNvSpPr/>
          <p:nvPr/>
        </p:nvSpPr>
        <p:spPr>
          <a:xfrm>
            <a:off x="3218688" y="1097280"/>
            <a:ext cx="2788920" cy="3822192"/>
          </a:xfrm>
          <a:prstGeom prst="roundRect">
            <a:avLst>
              <a:gd name="adj" fmla="val 3279"/>
            </a:avLst>
          </a:prstGeom>
          <a:solidFill>
            <a:srgbClr val="FFFFFF"/>
          </a:solidFill>
          <a:ln/>
          <a:effectLst>
            <a:outerShdw blurRad="152400" dist="50800" dir="8100000" algn="bl" rotWithShape="0">
              <a:srgbClr val="000000">
                <a:alpha val="22000"/>
              </a:srgbClr>
            </a:outerShdw>
          </a:effectLst>
        </p:spPr>
        <p:txBody>
          <a:bodyPr/>
          <a:lstStyle/>
          <a:p>
            <a:endParaRPr lang="en-AU"/>
          </a:p>
        </p:txBody>
      </p:sp>
      <p:sp>
        <p:nvSpPr>
          <p:cNvPr id="13" name="Shape 11"/>
          <p:cNvSpPr/>
          <p:nvPr/>
        </p:nvSpPr>
        <p:spPr>
          <a:xfrm>
            <a:off x="3218688" y="1097280"/>
            <a:ext cx="2788920" cy="1508760"/>
          </a:xfrm>
          <a:prstGeom prst="roundRect">
            <a:avLst>
              <a:gd name="adj" fmla="val 6061"/>
            </a:avLst>
          </a:prstGeom>
          <a:solidFill>
            <a:srgbClr val="0E7C86"/>
          </a:solidFill>
          <a:ln/>
        </p:spPr>
        <p:txBody>
          <a:bodyPr/>
          <a:lstStyle/>
          <a:p>
            <a:endParaRPr lang="en-AU"/>
          </a:p>
        </p:txBody>
      </p:sp>
      <p:sp>
        <p:nvSpPr>
          <p:cNvPr id="14" name="Shape 12"/>
          <p:cNvSpPr/>
          <p:nvPr/>
        </p:nvSpPr>
        <p:spPr>
          <a:xfrm>
            <a:off x="3218688" y="2240280"/>
            <a:ext cx="2788920" cy="365760"/>
          </a:xfrm>
          <a:prstGeom prst="rect">
            <a:avLst/>
          </a:prstGeom>
          <a:solidFill>
            <a:srgbClr val="0E7C86"/>
          </a:solidFill>
          <a:ln w="12700">
            <a:solidFill>
              <a:srgbClr val="0E7C86"/>
            </a:solidFill>
            <a:prstDash val="solid"/>
          </a:ln>
        </p:spPr>
        <p:txBody>
          <a:bodyPr/>
          <a:lstStyle/>
          <a:p>
            <a:endParaRPr lang="en-AU"/>
          </a:p>
        </p:txBody>
      </p:sp>
      <p:sp>
        <p:nvSpPr>
          <p:cNvPr id="15" name="Text 13"/>
          <p:cNvSpPr/>
          <p:nvPr/>
        </p:nvSpPr>
        <p:spPr>
          <a:xfrm>
            <a:off x="3218688" y="1115568"/>
            <a:ext cx="2788920" cy="658368"/>
          </a:xfrm>
          <a:prstGeom prst="rect">
            <a:avLst/>
          </a:prstGeom>
          <a:noFill/>
          <a:ln/>
        </p:spPr>
        <p:txBody>
          <a:bodyPr wrap="square" lIns="0" tIns="0" rIns="0" bIns="0" rtlCol="0" anchor="ctr"/>
          <a:lstStyle/>
          <a:p>
            <a:pPr marL="0" indent="0" algn="ctr">
              <a:buNone/>
            </a:pPr>
            <a:r>
              <a:rPr lang="en-US" sz="4200" b="1" dirty="0">
                <a:solidFill>
                  <a:srgbClr val="FFFFFF">
                    <a:alpha val="70000"/>
                  </a:srgbClr>
                </a:solidFill>
                <a:latin typeface="Cambria" pitchFamily="34" charset="0"/>
                <a:ea typeface="Cambria" pitchFamily="34" charset="-122"/>
                <a:cs typeface="Cambria" pitchFamily="34" charset="-120"/>
              </a:rPr>
              <a:t>02</a:t>
            </a:r>
            <a:endParaRPr lang="en-US" sz="4200" dirty="0"/>
          </a:p>
        </p:txBody>
      </p:sp>
      <p:sp>
        <p:nvSpPr>
          <p:cNvPr id="16" name="Text 14"/>
          <p:cNvSpPr/>
          <p:nvPr/>
        </p:nvSpPr>
        <p:spPr>
          <a:xfrm>
            <a:off x="3218688" y="1691640"/>
            <a:ext cx="2788920" cy="502920"/>
          </a:xfrm>
          <a:prstGeom prst="rect">
            <a:avLst/>
          </a:prstGeom>
          <a:noFill/>
          <a:ln/>
        </p:spPr>
        <p:txBody>
          <a:bodyPr wrap="square" lIns="0" tIns="0" rIns="0" bIns="0" rtlCol="0" anchor="ctr"/>
          <a:lstStyle/>
          <a:p>
            <a:pPr marL="0" indent="0" algn="ctr">
              <a:buNone/>
            </a:pPr>
            <a:r>
              <a:rPr lang="en-US" sz="2800" dirty="0">
                <a:solidFill>
                  <a:srgbClr val="000000"/>
                </a:solidFill>
              </a:rPr>
              <a:t>📋</a:t>
            </a:r>
            <a:endParaRPr lang="en-US" sz="2800" dirty="0"/>
          </a:p>
        </p:txBody>
      </p:sp>
      <p:sp>
        <p:nvSpPr>
          <p:cNvPr id="17" name="Text 15"/>
          <p:cNvSpPr/>
          <p:nvPr/>
        </p:nvSpPr>
        <p:spPr>
          <a:xfrm>
            <a:off x="3328416" y="2633472"/>
            <a:ext cx="2578608" cy="475488"/>
          </a:xfrm>
          <a:prstGeom prst="rect">
            <a:avLst/>
          </a:prstGeom>
          <a:noFill/>
          <a:ln/>
        </p:spPr>
        <p:txBody>
          <a:bodyPr wrap="square" lIns="0" tIns="0" rIns="0" bIns="0" rtlCol="0" anchor="ctr"/>
          <a:lstStyle/>
          <a:p>
            <a:pPr marL="0" indent="0" algn="ctr">
              <a:buNone/>
            </a:pPr>
            <a:r>
              <a:rPr lang="en-US" sz="1800" b="1" dirty="0">
                <a:solidFill>
                  <a:srgbClr val="0E7C86"/>
                </a:solidFill>
                <a:latin typeface="Cambria" pitchFamily="34" charset="0"/>
                <a:ea typeface="Cambria" pitchFamily="34" charset="-122"/>
                <a:cs typeface="Cambria" pitchFamily="34" charset="-120"/>
              </a:rPr>
              <a:t>Claims Can Happen</a:t>
            </a:r>
            <a:endParaRPr lang="en-US" sz="1800" dirty="0"/>
          </a:p>
        </p:txBody>
      </p:sp>
      <p:sp>
        <p:nvSpPr>
          <p:cNvPr id="18" name="Text 16"/>
          <p:cNvSpPr/>
          <p:nvPr/>
        </p:nvSpPr>
        <p:spPr>
          <a:xfrm>
            <a:off x="3346704" y="3145536"/>
            <a:ext cx="2542032" cy="1664208"/>
          </a:xfrm>
          <a:prstGeom prst="rect">
            <a:avLst/>
          </a:prstGeom>
          <a:noFill/>
          <a:ln/>
        </p:spPr>
        <p:txBody>
          <a:bodyPr wrap="square" lIns="0" tIns="0" rIns="0" bIns="0" rtlCol="0" anchor="t"/>
          <a:lstStyle/>
          <a:p>
            <a:pPr marL="0" indent="0" algn="ctr">
              <a:buNone/>
            </a:pPr>
            <a:r>
              <a:rPr lang="en-US" sz="1300" dirty="0">
                <a:solidFill>
                  <a:srgbClr val="1A2E30"/>
                </a:solidFill>
                <a:latin typeface="Calibri" pitchFamily="34" charset="0"/>
                <a:ea typeface="Calibri" pitchFamily="34" charset="-122"/>
                <a:cs typeface="Calibri" pitchFamily="34" charset="-120"/>
              </a:rPr>
              <a:t>Incidents lead to claims. Claims affect premiums. Your entire insurance program depends on you actively managing risk.</a:t>
            </a:r>
            <a:endParaRPr lang="en-US" sz="1300" dirty="0"/>
          </a:p>
        </p:txBody>
      </p:sp>
      <p:sp>
        <p:nvSpPr>
          <p:cNvPr id="19" name="Shape 17"/>
          <p:cNvSpPr/>
          <p:nvPr/>
        </p:nvSpPr>
        <p:spPr>
          <a:xfrm>
            <a:off x="6163056" y="1097280"/>
            <a:ext cx="2788920" cy="3822192"/>
          </a:xfrm>
          <a:prstGeom prst="roundRect">
            <a:avLst>
              <a:gd name="adj" fmla="val 3279"/>
            </a:avLst>
          </a:prstGeom>
          <a:solidFill>
            <a:srgbClr val="FFFFFF"/>
          </a:solidFill>
          <a:ln/>
          <a:effectLst>
            <a:outerShdw blurRad="152400" dist="50800" dir="8100000" algn="bl" rotWithShape="0">
              <a:srgbClr val="000000">
                <a:alpha val="22000"/>
              </a:srgbClr>
            </a:outerShdw>
          </a:effectLst>
        </p:spPr>
        <p:txBody>
          <a:bodyPr/>
          <a:lstStyle/>
          <a:p>
            <a:endParaRPr lang="en-AU"/>
          </a:p>
        </p:txBody>
      </p:sp>
      <p:sp>
        <p:nvSpPr>
          <p:cNvPr id="20" name="Shape 18"/>
          <p:cNvSpPr/>
          <p:nvPr/>
        </p:nvSpPr>
        <p:spPr>
          <a:xfrm>
            <a:off x="6163056" y="1097280"/>
            <a:ext cx="2788920" cy="1508760"/>
          </a:xfrm>
          <a:prstGeom prst="roundRect">
            <a:avLst>
              <a:gd name="adj" fmla="val 6061"/>
            </a:avLst>
          </a:prstGeom>
          <a:solidFill>
            <a:srgbClr val="E05C5C"/>
          </a:solidFill>
          <a:ln/>
        </p:spPr>
        <p:txBody>
          <a:bodyPr/>
          <a:lstStyle/>
          <a:p>
            <a:endParaRPr lang="en-AU"/>
          </a:p>
        </p:txBody>
      </p:sp>
      <p:sp>
        <p:nvSpPr>
          <p:cNvPr id="21" name="Shape 19"/>
          <p:cNvSpPr/>
          <p:nvPr/>
        </p:nvSpPr>
        <p:spPr>
          <a:xfrm>
            <a:off x="6163056" y="2240280"/>
            <a:ext cx="2788920" cy="365760"/>
          </a:xfrm>
          <a:prstGeom prst="rect">
            <a:avLst/>
          </a:prstGeom>
          <a:solidFill>
            <a:srgbClr val="E05C5C"/>
          </a:solidFill>
          <a:ln w="12700">
            <a:solidFill>
              <a:srgbClr val="E05C5C"/>
            </a:solidFill>
            <a:prstDash val="solid"/>
          </a:ln>
        </p:spPr>
        <p:txBody>
          <a:bodyPr/>
          <a:lstStyle/>
          <a:p>
            <a:endParaRPr lang="en-AU"/>
          </a:p>
        </p:txBody>
      </p:sp>
      <p:sp>
        <p:nvSpPr>
          <p:cNvPr id="22" name="Text 20"/>
          <p:cNvSpPr/>
          <p:nvPr/>
        </p:nvSpPr>
        <p:spPr>
          <a:xfrm>
            <a:off x="6163056" y="1115568"/>
            <a:ext cx="2788920" cy="658368"/>
          </a:xfrm>
          <a:prstGeom prst="rect">
            <a:avLst/>
          </a:prstGeom>
          <a:noFill/>
          <a:ln/>
        </p:spPr>
        <p:txBody>
          <a:bodyPr wrap="square" lIns="0" tIns="0" rIns="0" bIns="0" rtlCol="0" anchor="ctr"/>
          <a:lstStyle/>
          <a:p>
            <a:pPr marL="0" indent="0" algn="ctr">
              <a:buNone/>
            </a:pPr>
            <a:r>
              <a:rPr lang="en-US" sz="4200" b="1" dirty="0">
                <a:solidFill>
                  <a:srgbClr val="FFFFFF">
                    <a:alpha val="70000"/>
                  </a:srgbClr>
                </a:solidFill>
                <a:latin typeface="Cambria" pitchFamily="34" charset="0"/>
                <a:ea typeface="Cambria" pitchFamily="34" charset="-122"/>
                <a:cs typeface="Cambria" pitchFamily="34" charset="-120"/>
              </a:rPr>
              <a:t>03</a:t>
            </a:r>
            <a:endParaRPr lang="en-US" sz="4200" dirty="0"/>
          </a:p>
        </p:txBody>
      </p:sp>
      <p:sp>
        <p:nvSpPr>
          <p:cNvPr id="23" name="Text 21"/>
          <p:cNvSpPr/>
          <p:nvPr/>
        </p:nvSpPr>
        <p:spPr>
          <a:xfrm>
            <a:off x="6163056" y="1691640"/>
            <a:ext cx="2788920" cy="502920"/>
          </a:xfrm>
          <a:prstGeom prst="rect">
            <a:avLst/>
          </a:prstGeom>
          <a:noFill/>
          <a:ln/>
        </p:spPr>
        <p:txBody>
          <a:bodyPr wrap="square" lIns="0" tIns="0" rIns="0" bIns="0" rtlCol="0" anchor="ctr"/>
          <a:lstStyle/>
          <a:p>
            <a:pPr marL="0" indent="0" algn="ctr">
              <a:buNone/>
            </a:pPr>
            <a:r>
              <a:rPr lang="en-US" sz="2800" dirty="0">
                <a:solidFill>
                  <a:srgbClr val="000000"/>
                </a:solidFill>
              </a:rPr>
              <a:t>❤️</a:t>
            </a:r>
            <a:endParaRPr lang="en-US" sz="2800" dirty="0"/>
          </a:p>
        </p:txBody>
      </p:sp>
      <p:sp>
        <p:nvSpPr>
          <p:cNvPr id="24" name="Text 22"/>
          <p:cNvSpPr/>
          <p:nvPr/>
        </p:nvSpPr>
        <p:spPr>
          <a:xfrm>
            <a:off x="6272784" y="2633472"/>
            <a:ext cx="2578608" cy="475488"/>
          </a:xfrm>
          <a:prstGeom prst="rect">
            <a:avLst/>
          </a:prstGeom>
          <a:noFill/>
          <a:ln/>
        </p:spPr>
        <p:txBody>
          <a:bodyPr wrap="square" lIns="0" tIns="0" rIns="0" bIns="0" rtlCol="0" anchor="ctr"/>
          <a:lstStyle/>
          <a:p>
            <a:pPr marL="0" indent="0" algn="ctr">
              <a:buNone/>
            </a:pPr>
            <a:r>
              <a:rPr lang="en-US" sz="1800" b="1" dirty="0">
                <a:solidFill>
                  <a:srgbClr val="E05C5C"/>
                </a:solidFill>
                <a:latin typeface="Cambria" pitchFamily="34" charset="0"/>
                <a:ea typeface="Cambria" pitchFamily="34" charset="-122"/>
                <a:cs typeface="Cambria" pitchFamily="34" charset="-120"/>
              </a:rPr>
              <a:t>People Can Get Hurt</a:t>
            </a:r>
            <a:endParaRPr lang="en-US" sz="1800" dirty="0"/>
          </a:p>
        </p:txBody>
      </p:sp>
      <p:sp>
        <p:nvSpPr>
          <p:cNvPr id="25" name="Text 23"/>
          <p:cNvSpPr/>
          <p:nvPr/>
        </p:nvSpPr>
        <p:spPr>
          <a:xfrm>
            <a:off x="6291072" y="3145536"/>
            <a:ext cx="2542032" cy="1664208"/>
          </a:xfrm>
          <a:prstGeom prst="rect">
            <a:avLst/>
          </a:prstGeom>
          <a:noFill/>
          <a:ln/>
        </p:spPr>
        <p:txBody>
          <a:bodyPr wrap="square" lIns="0" tIns="0" rIns="0" bIns="0" rtlCol="0" anchor="t"/>
          <a:lstStyle/>
          <a:p>
            <a:pPr marL="0" indent="0" algn="ctr">
              <a:buNone/>
            </a:pPr>
            <a:r>
              <a:rPr lang="en-US" sz="1300" dirty="0">
                <a:solidFill>
                  <a:srgbClr val="1A2E30"/>
                </a:solidFill>
                <a:latin typeface="Calibri" pitchFamily="34" charset="0"/>
                <a:ea typeface="Calibri" pitchFamily="34" charset="-122"/>
                <a:cs typeface="Calibri" pitchFamily="34" charset="-120"/>
              </a:rPr>
              <a:t>Injuries — sometimes catastrophic. Deaths do occur at shows. The community trauma that follows is immeasurable. This matters most.</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6213E"/>
        </a:solidFill>
        <a:effectLst/>
      </p:bgPr>
    </p:bg>
    <p:spTree>
      <p:nvGrpSpPr>
        <p:cNvPr id="1" name=""/>
        <p:cNvGrpSpPr/>
        <p:nvPr/>
      </p:nvGrpSpPr>
      <p:grpSpPr>
        <a:xfrm>
          <a:off x="0" y="0"/>
          <a:ext cx="0" cy="0"/>
          <a:chOff x="0" y="0"/>
          <a:chExt cx="0" cy="0"/>
        </a:xfrm>
      </p:grpSpPr>
      <p:sp>
        <p:nvSpPr>
          <p:cNvPr id="2" name="Text 0"/>
          <p:cNvSpPr/>
          <p:nvPr/>
        </p:nvSpPr>
        <p:spPr>
          <a:xfrm>
            <a:off x="5943600" y="-457200"/>
            <a:ext cx="3657600" cy="5943600"/>
          </a:xfrm>
          <a:prstGeom prst="rect">
            <a:avLst/>
          </a:prstGeom>
          <a:noFill/>
          <a:ln/>
        </p:spPr>
        <p:txBody>
          <a:bodyPr wrap="square" lIns="0" tIns="0" rIns="0" bIns="0" rtlCol="0" anchor="ctr"/>
          <a:lstStyle/>
          <a:p>
            <a:pPr marL="0" indent="0">
              <a:buNone/>
            </a:pPr>
            <a:r>
              <a:rPr lang="en-US" sz="30000" b="1" dirty="0">
                <a:solidFill>
                  <a:srgbClr val="E05C5C">
                    <a:alpha val="12000"/>
                  </a:srgbClr>
                </a:solidFill>
                <a:latin typeface="Cambria" pitchFamily="34" charset="0"/>
                <a:ea typeface="Cambria" pitchFamily="34" charset="-122"/>
                <a:cs typeface="Cambria" pitchFamily="34" charset="-120"/>
              </a:rPr>
              <a:t>!</a:t>
            </a:r>
            <a:endParaRPr lang="en-US" sz="30000" dirty="0"/>
          </a:p>
        </p:txBody>
      </p:sp>
      <p:sp>
        <p:nvSpPr>
          <p:cNvPr id="3" name="Shape 1"/>
          <p:cNvSpPr/>
          <p:nvPr/>
        </p:nvSpPr>
        <p:spPr>
          <a:xfrm>
            <a:off x="0" y="0"/>
            <a:ext cx="9144000" cy="50292"/>
          </a:xfrm>
          <a:prstGeom prst="rect">
            <a:avLst/>
          </a:prstGeom>
          <a:solidFill>
            <a:srgbClr val="E05C5C"/>
          </a:solidFill>
          <a:ln w="12700">
            <a:solidFill>
              <a:srgbClr val="E05C5C"/>
            </a:solidFill>
            <a:prstDash val="solid"/>
          </a:ln>
        </p:spPr>
        <p:txBody>
          <a:bodyPr/>
          <a:lstStyle/>
          <a:p>
            <a:endParaRPr lang="en-AU"/>
          </a:p>
        </p:txBody>
      </p:sp>
      <p:sp>
        <p:nvSpPr>
          <p:cNvPr id="4" name="Text 2"/>
          <p:cNvSpPr/>
          <p:nvPr/>
        </p:nvSpPr>
        <p:spPr>
          <a:xfrm>
            <a:off x="411480" y="137160"/>
            <a:ext cx="7315200" cy="640080"/>
          </a:xfrm>
          <a:prstGeom prst="rect">
            <a:avLst/>
          </a:prstGeom>
          <a:noFill/>
          <a:ln/>
        </p:spPr>
        <p:txBody>
          <a:bodyPr wrap="square" lIns="0" tIns="0" rIns="0" bIns="0" rtlCol="0" anchor="ctr"/>
          <a:lstStyle/>
          <a:p>
            <a:pPr marL="0" indent="0">
              <a:buNone/>
            </a:pPr>
            <a:r>
              <a:rPr lang="en-US" sz="3000" b="1" dirty="0">
                <a:solidFill>
                  <a:srgbClr val="FFFFFF"/>
                </a:solidFill>
                <a:latin typeface="Cambria" pitchFamily="34" charset="0"/>
                <a:ea typeface="Cambria" pitchFamily="34" charset="-122"/>
                <a:cs typeface="Cambria" pitchFamily="34" charset="-120"/>
              </a:rPr>
              <a:t>The Legal Landscape Has Changed</a:t>
            </a:r>
            <a:endParaRPr lang="en-US" sz="3000" dirty="0"/>
          </a:p>
        </p:txBody>
      </p:sp>
      <p:sp>
        <p:nvSpPr>
          <p:cNvPr id="5" name="Text 3"/>
          <p:cNvSpPr/>
          <p:nvPr/>
        </p:nvSpPr>
        <p:spPr>
          <a:xfrm>
            <a:off x="411480" y="749808"/>
            <a:ext cx="8229600" cy="347472"/>
          </a:xfrm>
          <a:prstGeom prst="rect">
            <a:avLst/>
          </a:prstGeom>
          <a:noFill/>
          <a:ln/>
        </p:spPr>
        <p:txBody>
          <a:bodyPr wrap="square" lIns="0" tIns="0" rIns="0" bIns="0" rtlCol="0" anchor="ctr"/>
          <a:lstStyle/>
          <a:p>
            <a:pPr marL="0" indent="0">
              <a:buNone/>
            </a:pPr>
            <a:r>
              <a:rPr lang="en-US" sz="1400" i="1" dirty="0">
                <a:solidFill>
                  <a:srgbClr val="E05C5C"/>
                </a:solidFill>
                <a:latin typeface="Calibri" pitchFamily="34" charset="0"/>
                <a:ea typeface="Calibri" pitchFamily="34" charset="-122"/>
                <a:cs typeface="Calibri" pitchFamily="34" charset="-120"/>
              </a:rPr>
              <a:t>Australia is now the most litigious nation in the world</a:t>
            </a:r>
            <a:endParaRPr lang="en-US" sz="1400" dirty="0"/>
          </a:p>
        </p:txBody>
      </p:sp>
      <p:sp>
        <p:nvSpPr>
          <p:cNvPr id="6" name="Shape 4"/>
          <p:cNvSpPr/>
          <p:nvPr/>
        </p:nvSpPr>
        <p:spPr>
          <a:xfrm>
            <a:off x="320040" y="1207008"/>
            <a:ext cx="4069080" cy="1536192"/>
          </a:xfrm>
          <a:prstGeom prst="roundRect">
            <a:avLst>
              <a:gd name="adj" fmla="val 5952"/>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7" name="Shape 5"/>
          <p:cNvSpPr/>
          <p:nvPr/>
        </p:nvSpPr>
        <p:spPr>
          <a:xfrm>
            <a:off x="320040" y="1207008"/>
            <a:ext cx="4069080" cy="64008"/>
          </a:xfrm>
          <a:prstGeom prst="rect">
            <a:avLst/>
          </a:prstGeom>
          <a:solidFill>
            <a:srgbClr val="E05C5C"/>
          </a:solidFill>
          <a:ln w="12700">
            <a:solidFill>
              <a:srgbClr val="E05C5C"/>
            </a:solidFill>
            <a:prstDash val="solid"/>
          </a:ln>
        </p:spPr>
        <p:txBody>
          <a:bodyPr/>
          <a:lstStyle/>
          <a:p>
            <a:endParaRPr lang="en-AU"/>
          </a:p>
        </p:txBody>
      </p:sp>
      <p:sp>
        <p:nvSpPr>
          <p:cNvPr id="8" name="Text 6"/>
          <p:cNvSpPr/>
          <p:nvPr/>
        </p:nvSpPr>
        <p:spPr>
          <a:xfrm>
            <a:off x="365760" y="1261872"/>
            <a:ext cx="3977640" cy="777240"/>
          </a:xfrm>
          <a:prstGeom prst="rect">
            <a:avLst/>
          </a:prstGeom>
          <a:noFill/>
          <a:ln/>
        </p:spPr>
        <p:txBody>
          <a:bodyPr wrap="square" lIns="0" tIns="0" rIns="0" bIns="0" rtlCol="0" anchor="ctr"/>
          <a:lstStyle/>
          <a:p>
            <a:pPr marL="0" indent="0" algn="ctr">
              <a:buNone/>
            </a:pPr>
            <a:r>
              <a:rPr lang="en-US" sz="5800" b="1" dirty="0">
                <a:solidFill>
                  <a:srgbClr val="E05C5C"/>
                </a:solidFill>
                <a:latin typeface="Cambria" pitchFamily="34" charset="0"/>
                <a:ea typeface="Cambria" pitchFamily="34" charset="-122"/>
                <a:cs typeface="Cambria" pitchFamily="34" charset="-120"/>
              </a:rPr>
              <a:t>#1</a:t>
            </a:r>
            <a:endParaRPr lang="en-US" sz="5800" dirty="0"/>
          </a:p>
        </p:txBody>
      </p:sp>
      <p:sp>
        <p:nvSpPr>
          <p:cNvPr id="9" name="Text 7"/>
          <p:cNvSpPr/>
          <p:nvPr/>
        </p:nvSpPr>
        <p:spPr>
          <a:xfrm>
            <a:off x="411480" y="1993392"/>
            <a:ext cx="3886200" cy="685800"/>
          </a:xfrm>
          <a:prstGeom prst="rect">
            <a:avLst/>
          </a:prstGeom>
          <a:noFill/>
          <a:ln/>
        </p:spPr>
        <p:txBody>
          <a:bodyPr wrap="square" lIns="25400" tIns="25400" rIns="25400" bIns="25400" rtlCol="0" anchor="ctr"/>
          <a:lstStyle/>
          <a:p>
            <a:pPr marL="0" indent="0" algn="ctr">
              <a:buNone/>
            </a:pPr>
            <a:r>
              <a:rPr lang="en-US" sz="1250" dirty="0">
                <a:solidFill>
                  <a:srgbClr val="AECFD2"/>
                </a:solidFill>
                <a:latin typeface="Calibri" pitchFamily="34" charset="0"/>
                <a:ea typeface="Calibri" pitchFamily="34" charset="-122"/>
                <a:cs typeface="Calibri" pitchFamily="34" charset="-120"/>
              </a:rPr>
              <a:t>Australia is now “taking the global mantle” — up from the 2</a:t>
            </a:r>
            <a:r>
              <a:rPr lang="en-US" sz="1250" baseline="30000" dirty="0">
                <a:solidFill>
                  <a:srgbClr val="AECFD2"/>
                </a:solidFill>
                <a:latin typeface="Calibri" pitchFamily="34" charset="0"/>
                <a:ea typeface="Calibri" pitchFamily="34" charset="-122"/>
                <a:cs typeface="Calibri" pitchFamily="34" charset="-120"/>
              </a:rPr>
              <a:t>nd</a:t>
            </a:r>
            <a:r>
              <a:rPr lang="en-US" sz="1250" dirty="0">
                <a:solidFill>
                  <a:srgbClr val="AECFD2"/>
                </a:solidFill>
                <a:latin typeface="Calibri" pitchFamily="34" charset="0"/>
                <a:ea typeface="Calibri" pitchFamily="34" charset="-122"/>
                <a:cs typeface="Calibri" pitchFamily="34" charset="-120"/>
              </a:rPr>
              <a:t> most litigious jurisdiction (2016)</a:t>
            </a:r>
            <a:endParaRPr lang="en-US" sz="1250" dirty="0"/>
          </a:p>
        </p:txBody>
      </p:sp>
      <p:sp>
        <p:nvSpPr>
          <p:cNvPr id="10" name="Shape 8"/>
          <p:cNvSpPr/>
          <p:nvPr/>
        </p:nvSpPr>
        <p:spPr>
          <a:xfrm>
            <a:off x="4709160" y="1207008"/>
            <a:ext cx="4069080" cy="1536192"/>
          </a:xfrm>
          <a:prstGeom prst="roundRect">
            <a:avLst>
              <a:gd name="adj" fmla="val 5952"/>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11" name="Shape 9"/>
          <p:cNvSpPr/>
          <p:nvPr/>
        </p:nvSpPr>
        <p:spPr>
          <a:xfrm>
            <a:off x="4709160" y="1207008"/>
            <a:ext cx="4069080" cy="64008"/>
          </a:xfrm>
          <a:prstGeom prst="rect">
            <a:avLst/>
          </a:prstGeom>
          <a:solidFill>
            <a:srgbClr val="2DD4DF"/>
          </a:solidFill>
          <a:ln w="12700">
            <a:solidFill>
              <a:srgbClr val="2DD4DF"/>
            </a:solidFill>
            <a:prstDash val="solid"/>
          </a:ln>
        </p:spPr>
        <p:txBody>
          <a:bodyPr/>
          <a:lstStyle/>
          <a:p>
            <a:endParaRPr lang="en-AU"/>
          </a:p>
        </p:txBody>
      </p:sp>
      <p:sp>
        <p:nvSpPr>
          <p:cNvPr id="12" name="Text 10"/>
          <p:cNvSpPr/>
          <p:nvPr/>
        </p:nvSpPr>
        <p:spPr>
          <a:xfrm>
            <a:off x="4754880" y="1261872"/>
            <a:ext cx="3977640" cy="777240"/>
          </a:xfrm>
          <a:prstGeom prst="rect">
            <a:avLst/>
          </a:prstGeom>
          <a:noFill/>
          <a:ln/>
        </p:spPr>
        <p:txBody>
          <a:bodyPr wrap="square" lIns="0" tIns="0" rIns="0" bIns="0" rtlCol="0" anchor="ctr"/>
          <a:lstStyle/>
          <a:p>
            <a:pPr marL="0" indent="0" algn="ctr">
              <a:buNone/>
            </a:pPr>
            <a:r>
              <a:rPr lang="en-US" sz="5800" b="1" dirty="0">
                <a:solidFill>
                  <a:srgbClr val="2DD4DF"/>
                </a:solidFill>
                <a:latin typeface="Cambria" pitchFamily="34" charset="0"/>
                <a:ea typeface="Cambria" pitchFamily="34" charset="-122"/>
                <a:cs typeface="Cambria" pitchFamily="34" charset="-120"/>
              </a:rPr>
              <a:t>25+</a:t>
            </a:r>
            <a:endParaRPr lang="en-US" sz="5800" dirty="0"/>
          </a:p>
        </p:txBody>
      </p:sp>
      <p:sp>
        <p:nvSpPr>
          <p:cNvPr id="13" name="Text 11"/>
          <p:cNvSpPr/>
          <p:nvPr/>
        </p:nvSpPr>
        <p:spPr>
          <a:xfrm>
            <a:off x="4800600" y="1993392"/>
            <a:ext cx="3886200" cy="685800"/>
          </a:xfrm>
          <a:prstGeom prst="rect">
            <a:avLst/>
          </a:prstGeom>
          <a:noFill/>
          <a:ln/>
        </p:spPr>
        <p:txBody>
          <a:bodyPr wrap="square" lIns="25400" tIns="25400" rIns="25400" bIns="25400" rtlCol="0" anchor="ctr"/>
          <a:lstStyle/>
          <a:p>
            <a:pPr marL="0" indent="0" algn="ctr">
              <a:buNone/>
            </a:pPr>
            <a:r>
              <a:rPr lang="en-US" sz="1250" dirty="0">
                <a:solidFill>
                  <a:srgbClr val="AECFD2"/>
                </a:solidFill>
                <a:latin typeface="Calibri" pitchFamily="34" charset="0"/>
                <a:ea typeface="Calibri" pitchFamily="34" charset="-122"/>
                <a:cs typeface="Calibri" pitchFamily="34" charset="-120"/>
              </a:rPr>
              <a:t>Years since anyone reviewed Tort Law</a:t>
            </a:r>
            <a:endParaRPr lang="en-US" sz="1250" dirty="0"/>
          </a:p>
          <a:p>
            <a:pPr marL="0" indent="0" algn="ctr">
              <a:buNone/>
            </a:pPr>
            <a:r>
              <a:rPr lang="en-US" sz="1250" dirty="0">
                <a:solidFill>
                  <a:srgbClr val="AECFD2"/>
                </a:solidFill>
                <a:latin typeface="Calibri" pitchFamily="34" charset="0"/>
                <a:ea typeface="Calibri" pitchFamily="34" charset="-122"/>
                <a:cs typeface="Calibri" pitchFamily="34" charset="-120"/>
              </a:rPr>
              <a:t>and the legal framework. Reform is overdue.</a:t>
            </a:r>
            <a:endParaRPr lang="en-US" sz="1250" dirty="0"/>
          </a:p>
        </p:txBody>
      </p:sp>
      <p:sp>
        <p:nvSpPr>
          <p:cNvPr id="14" name="Text 12"/>
          <p:cNvSpPr/>
          <p:nvPr/>
        </p:nvSpPr>
        <p:spPr>
          <a:xfrm>
            <a:off x="320040" y="2852928"/>
            <a:ext cx="8503920" cy="384048"/>
          </a:xfrm>
          <a:prstGeom prst="rect">
            <a:avLst/>
          </a:prstGeom>
          <a:noFill/>
          <a:ln/>
        </p:spPr>
        <p:txBody>
          <a:bodyPr wrap="square" lIns="0" tIns="0" rIns="0" bIns="0" rtlCol="0" anchor="ctr"/>
          <a:lstStyle/>
          <a:p>
            <a:pPr marL="0" indent="0">
              <a:buNone/>
            </a:pPr>
            <a:r>
              <a:rPr lang="en-US" sz="1300" b="1" kern="0" spc="300" dirty="0">
                <a:solidFill>
                  <a:srgbClr val="F0A500"/>
                </a:solidFill>
                <a:latin typeface="Calibri" pitchFamily="34" charset="0"/>
                <a:ea typeface="Calibri" pitchFamily="34" charset="-122"/>
                <a:cs typeface="Calibri" pitchFamily="34" charset="-120"/>
              </a:rPr>
              <a:t>REAL CLAIMS — REAL COSTS</a:t>
            </a:r>
            <a:endParaRPr lang="en-US" sz="1300" dirty="0"/>
          </a:p>
        </p:txBody>
      </p:sp>
      <p:sp>
        <p:nvSpPr>
          <p:cNvPr id="15" name="Shape 13"/>
          <p:cNvSpPr/>
          <p:nvPr/>
        </p:nvSpPr>
        <p:spPr>
          <a:xfrm>
            <a:off x="274320" y="3291840"/>
            <a:ext cx="2816352" cy="1627632"/>
          </a:xfrm>
          <a:prstGeom prst="roundRect">
            <a:avLst>
              <a:gd name="adj" fmla="val 4494"/>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16" name="Shape 14"/>
          <p:cNvSpPr/>
          <p:nvPr/>
        </p:nvSpPr>
        <p:spPr>
          <a:xfrm>
            <a:off x="274320" y="3291840"/>
            <a:ext cx="2816352" cy="54864"/>
          </a:xfrm>
          <a:prstGeom prst="rect">
            <a:avLst/>
          </a:prstGeom>
          <a:solidFill>
            <a:srgbClr val="E05C5C"/>
          </a:solidFill>
          <a:ln w="12700">
            <a:solidFill>
              <a:srgbClr val="E05C5C"/>
            </a:solidFill>
            <a:prstDash val="solid"/>
          </a:ln>
        </p:spPr>
        <p:txBody>
          <a:bodyPr/>
          <a:lstStyle/>
          <a:p>
            <a:endParaRPr lang="en-AU"/>
          </a:p>
        </p:txBody>
      </p:sp>
      <p:sp>
        <p:nvSpPr>
          <p:cNvPr id="17" name="Text 15"/>
          <p:cNvSpPr/>
          <p:nvPr/>
        </p:nvSpPr>
        <p:spPr>
          <a:xfrm>
            <a:off x="274320" y="3328416"/>
            <a:ext cx="2816352" cy="566928"/>
          </a:xfrm>
          <a:prstGeom prst="rect">
            <a:avLst/>
          </a:prstGeom>
          <a:noFill/>
          <a:ln/>
        </p:spPr>
        <p:txBody>
          <a:bodyPr wrap="square" lIns="0" tIns="0" rIns="0" bIns="0" rtlCol="0" anchor="ctr"/>
          <a:lstStyle/>
          <a:p>
            <a:pPr marL="0" indent="0" algn="ctr">
              <a:buNone/>
            </a:pPr>
            <a:r>
              <a:rPr lang="en-US" sz="2800" b="1" dirty="0">
                <a:solidFill>
                  <a:srgbClr val="E05C5C"/>
                </a:solidFill>
                <a:latin typeface="Cambria" pitchFamily="34" charset="0"/>
                <a:ea typeface="Cambria" pitchFamily="34" charset="-122"/>
                <a:cs typeface="Cambria" pitchFamily="34" charset="-120"/>
              </a:rPr>
              <a:t>$530,000</a:t>
            </a:r>
            <a:endParaRPr lang="en-US" sz="2800" dirty="0"/>
          </a:p>
        </p:txBody>
      </p:sp>
      <p:sp>
        <p:nvSpPr>
          <p:cNvPr id="18" name="Text 16"/>
          <p:cNvSpPr/>
          <p:nvPr/>
        </p:nvSpPr>
        <p:spPr>
          <a:xfrm>
            <a:off x="274320" y="3858768"/>
            <a:ext cx="2816352" cy="256032"/>
          </a:xfrm>
          <a:prstGeom prst="rect">
            <a:avLst/>
          </a:prstGeom>
          <a:noFill/>
          <a:ln/>
        </p:spPr>
        <p:txBody>
          <a:bodyPr wrap="square" lIns="0" tIns="0" rIns="0" bIns="0" rtlCol="0" anchor="ctr"/>
          <a:lstStyle/>
          <a:p>
            <a:pPr marL="0" indent="0" algn="ctr">
              <a:buNone/>
            </a:pPr>
            <a:r>
              <a:rPr lang="en-US" sz="1000" b="1" kern="0" spc="200" dirty="0">
                <a:solidFill>
                  <a:srgbClr val="F0A500"/>
                </a:solidFill>
                <a:latin typeface="Calibri" pitchFamily="34" charset="0"/>
                <a:ea typeface="Calibri" pitchFamily="34" charset="-122"/>
                <a:cs typeface="Calibri" pitchFamily="34" charset="-120"/>
              </a:rPr>
              <a:t>VISITOR</a:t>
            </a:r>
            <a:endParaRPr lang="en-US" sz="1000" dirty="0"/>
          </a:p>
        </p:txBody>
      </p:sp>
      <p:sp>
        <p:nvSpPr>
          <p:cNvPr id="19" name="Text 17"/>
          <p:cNvSpPr/>
          <p:nvPr/>
        </p:nvSpPr>
        <p:spPr>
          <a:xfrm>
            <a:off x="384048" y="4114800"/>
            <a:ext cx="2596896" cy="749808"/>
          </a:xfrm>
          <a:prstGeom prst="rect">
            <a:avLst/>
          </a:prstGeom>
          <a:noFill/>
          <a:ln/>
        </p:spPr>
        <p:txBody>
          <a:bodyPr wrap="square" lIns="25400" tIns="25400" rIns="25400" bIns="25400" rtlCol="0" anchor="ctr"/>
          <a:lstStyle/>
          <a:p>
            <a:pPr marL="0" indent="0" algn="ctr">
              <a:buNone/>
            </a:pPr>
            <a:r>
              <a:rPr lang="en-US" sz="1150" dirty="0">
                <a:solidFill>
                  <a:srgbClr val="AECFD2"/>
                </a:solidFill>
                <a:latin typeface="Calibri" pitchFamily="34" charset="0"/>
                <a:ea typeface="Calibri" pitchFamily="34" charset="-122"/>
                <a:cs typeface="Calibri" pitchFamily="34" charset="-120"/>
              </a:rPr>
              <a:t>Patron tripped off steps of her own caravan at a show</a:t>
            </a:r>
            <a:endParaRPr lang="en-US" sz="1150" dirty="0"/>
          </a:p>
        </p:txBody>
      </p:sp>
      <p:sp>
        <p:nvSpPr>
          <p:cNvPr id="20" name="Shape 18"/>
          <p:cNvSpPr/>
          <p:nvPr/>
        </p:nvSpPr>
        <p:spPr>
          <a:xfrm>
            <a:off x="3246120" y="3291840"/>
            <a:ext cx="2816352" cy="1627632"/>
          </a:xfrm>
          <a:prstGeom prst="roundRect">
            <a:avLst>
              <a:gd name="adj" fmla="val 4494"/>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21" name="Shape 19"/>
          <p:cNvSpPr/>
          <p:nvPr/>
        </p:nvSpPr>
        <p:spPr>
          <a:xfrm>
            <a:off x="3246120" y="3291840"/>
            <a:ext cx="2816352" cy="54864"/>
          </a:xfrm>
          <a:prstGeom prst="rect">
            <a:avLst/>
          </a:prstGeom>
          <a:solidFill>
            <a:srgbClr val="E05C5C"/>
          </a:solidFill>
          <a:ln w="12700">
            <a:solidFill>
              <a:srgbClr val="E05C5C"/>
            </a:solidFill>
            <a:prstDash val="solid"/>
          </a:ln>
        </p:spPr>
        <p:txBody>
          <a:bodyPr/>
          <a:lstStyle/>
          <a:p>
            <a:endParaRPr lang="en-AU"/>
          </a:p>
        </p:txBody>
      </p:sp>
      <p:sp>
        <p:nvSpPr>
          <p:cNvPr id="22" name="Text 20"/>
          <p:cNvSpPr/>
          <p:nvPr/>
        </p:nvSpPr>
        <p:spPr>
          <a:xfrm>
            <a:off x="3246120" y="3328416"/>
            <a:ext cx="2816352" cy="566928"/>
          </a:xfrm>
          <a:prstGeom prst="rect">
            <a:avLst/>
          </a:prstGeom>
          <a:noFill/>
          <a:ln/>
        </p:spPr>
        <p:txBody>
          <a:bodyPr wrap="square" lIns="0" tIns="0" rIns="0" bIns="0" rtlCol="0" anchor="ctr"/>
          <a:lstStyle/>
          <a:p>
            <a:pPr marL="0" indent="0" algn="ctr">
              <a:buNone/>
            </a:pPr>
            <a:r>
              <a:rPr lang="en-US" sz="2800" b="1" dirty="0">
                <a:solidFill>
                  <a:srgbClr val="E05C5C"/>
                </a:solidFill>
                <a:latin typeface="Cambria" pitchFamily="34" charset="0"/>
                <a:ea typeface="Cambria" pitchFamily="34" charset="-122"/>
                <a:cs typeface="Cambria" pitchFamily="34" charset="-120"/>
              </a:rPr>
              <a:t>$460,000</a:t>
            </a:r>
            <a:endParaRPr lang="en-US" sz="2800" dirty="0"/>
          </a:p>
        </p:txBody>
      </p:sp>
      <p:sp>
        <p:nvSpPr>
          <p:cNvPr id="23" name="Text 21"/>
          <p:cNvSpPr/>
          <p:nvPr/>
        </p:nvSpPr>
        <p:spPr>
          <a:xfrm>
            <a:off x="3246120" y="3858768"/>
            <a:ext cx="2816352" cy="256032"/>
          </a:xfrm>
          <a:prstGeom prst="rect">
            <a:avLst/>
          </a:prstGeom>
          <a:noFill/>
          <a:ln/>
        </p:spPr>
        <p:txBody>
          <a:bodyPr wrap="square" lIns="0" tIns="0" rIns="0" bIns="0" rtlCol="0" anchor="ctr"/>
          <a:lstStyle/>
          <a:p>
            <a:pPr marL="0" indent="0" algn="ctr">
              <a:buNone/>
            </a:pPr>
            <a:r>
              <a:rPr lang="en-US" sz="1000" b="1" kern="0" spc="200" dirty="0">
                <a:solidFill>
                  <a:srgbClr val="F0A500"/>
                </a:solidFill>
                <a:latin typeface="Calibri" pitchFamily="34" charset="0"/>
                <a:ea typeface="Calibri" pitchFamily="34" charset="-122"/>
                <a:cs typeface="Calibri" pitchFamily="34" charset="-120"/>
              </a:rPr>
              <a:t>VOLUNTEER</a:t>
            </a:r>
            <a:endParaRPr lang="en-US" sz="1000" dirty="0"/>
          </a:p>
        </p:txBody>
      </p:sp>
      <p:sp>
        <p:nvSpPr>
          <p:cNvPr id="24" name="Text 22"/>
          <p:cNvSpPr/>
          <p:nvPr/>
        </p:nvSpPr>
        <p:spPr>
          <a:xfrm>
            <a:off x="3355848" y="4114800"/>
            <a:ext cx="2596896" cy="749808"/>
          </a:xfrm>
          <a:prstGeom prst="rect">
            <a:avLst/>
          </a:prstGeom>
          <a:noFill/>
          <a:ln/>
        </p:spPr>
        <p:txBody>
          <a:bodyPr wrap="square" lIns="25400" tIns="25400" rIns="25400" bIns="25400" rtlCol="0" anchor="ctr"/>
          <a:lstStyle/>
          <a:p>
            <a:pPr marL="0" indent="0" algn="ctr">
              <a:buNone/>
            </a:pPr>
            <a:r>
              <a:rPr lang="en-US" sz="1150" dirty="0">
                <a:solidFill>
                  <a:srgbClr val="AECFD2"/>
                </a:solidFill>
                <a:latin typeface="Calibri" pitchFamily="34" charset="0"/>
                <a:ea typeface="Calibri" pitchFamily="34" charset="-122"/>
                <a:cs typeface="Calibri" pitchFamily="34" charset="-120"/>
              </a:rPr>
              <a:t>Volunteer crushed while unloading cattle panels</a:t>
            </a:r>
            <a:endParaRPr lang="en-US" sz="1150" dirty="0"/>
          </a:p>
        </p:txBody>
      </p:sp>
      <p:sp>
        <p:nvSpPr>
          <p:cNvPr id="25" name="Shape 23"/>
          <p:cNvSpPr/>
          <p:nvPr/>
        </p:nvSpPr>
        <p:spPr>
          <a:xfrm>
            <a:off x="6217920" y="3291840"/>
            <a:ext cx="2816352" cy="1627632"/>
          </a:xfrm>
          <a:prstGeom prst="roundRect">
            <a:avLst>
              <a:gd name="adj" fmla="val 4494"/>
            </a:avLst>
          </a:prstGeom>
          <a:solidFill>
            <a:srgbClr val="2C3E50"/>
          </a:solidFill>
          <a:ln/>
          <a:effectLst>
            <a:outerShdw blurRad="152400" dist="50800" dir="8100000" algn="bl" rotWithShape="0">
              <a:srgbClr val="000000">
                <a:alpha val="22000"/>
              </a:srgbClr>
            </a:outerShdw>
          </a:effectLst>
        </p:spPr>
        <p:txBody>
          <a:bodyPr/>
          <a:lstStyle/>
          <a:p>
            <a:endParaRPr lang="en-AU"/>
          </a:p>
        </p:txBody>
      </p:sp>
      <p:sp>
        <p:nvSpPr>
          <p:cNvPr id="26" name="Shape 24"/>
          <p:cNvSpPr/>
          <p:nvPr/>
        </p:nvSpPr>
        <p:spPr>
          <a:xfrm>
            <a:off x="6217920" y="3291840"/>
            <a:ext cx="2816352" cy="54864"/>
          </a:xfrm>
          <a:prstGeom prst="rect">
            <a:avLst/>
          </a:prstGeom>
          <a:solidFill>
            <a:srgbClr val="E05C5C"/>
          </a:solidFill>
          <a:ln w="12700">
            <a:solidFill>
              <a:srgbClr val="E05C5C"/>
            </a:solidFill>
            <a:prstDash val="solid"/>
          </a:ln>
        </p:spPr>
        <p:txBody>
          <a:bodyPr/>
          <a:lstStyle/>
          <a:p>
            <a:endParaRPr lang="en-AU"/>
          </a:p>
        </p:txBody>
      </p:sp>
      <p:sp>
        <p:nvSpPr>
          <p:cNvPr id="27" name="Text 25"/>
          <p:cNvSpPr/>
          <p:nvPr/>
        </p:nvSpPr>
        <p:spPr>
          <a:xfrm>
            <a:off x="6217920" y="3328416"/>
            <a:ext cx="2816352" cy="566928"/>
          </a:xfrm>
          <a:prstGeom prst="rect">
            <a:avLst/>
          </a:prstGeom>
          <a:noFill/>
          <a:ln/>
        </p:spPr>
        <p:txBody>
          <a:bodyPr wrap="square" lIns="0" tIns="0" rIns="0" bIns="0" rtlCol="0" anchor="ctr"/>
          <a:lstStyle/>
          <a:p>
            <a:pPr marL="0" indent="0" algn="ctr">
              <a:buNone/>
            </a:pPr>
            <a:r>
              <a:rPr lang="en-US" sz="2800" b="1" dirty="0">
                <a:solidFill>
                  <a:srgbClr val="E05C5C"/>
                </a:solidFill>
                <a:latin typeface="Cambria" pitchFamily="34" charset="0"/>
                <a:ea typeface="Cambria" pitchFamily="34" charset="-122"/>
                <a:cs typeface="Cambria" pitchFamily="34" charset="-120"/>
              </a:rPr>
              <a:t>$450,000</a:t>
            </a:r>
            <a:endParaRPr lang="en-US" sz="2800" dirty="0"/>
          </a:p>
        </p:txBody>
      </p:sp>
      <p:sp>
        <p:nvSpPr>
          <p:cNvPr id="28" name="Text 26"/>
          <p:cNvSpPr/>
          <p:nvPr/>
        </p:nvSpPr>
        <p:spPr>
          <a:xfrm>
            <a:off x="6217920" y="3858768"/>
            <a:ext cx="2816352" cy="256032"/>
          </a:xfrm>
          <a:prstGeom prst="rect">
            <a:avLst/>
          </a:prstGeom>
          <a:noFill/>
          <a:ln/>
        </p:spPr>
        <p:txBody>
          <a:bodyPr wrap="square" lIns="0" tIns="0" rIns="0" bIns="0" rtlCol="0" anchor="ctr"/>
          <a:lstStyle/>
          <a:p>
            <a:pPr marL="0" indent="0" algn="ctr">
              <a:buNone/>
            </a:pPr>
            <a:r>
              <a:rPr lang="en-US" sz="1000" b="1" kern="0" spc="200" dirty="0">
                <a:solidFill>
                  <a:srgbClr val="F0A500"/>
                </a:solidFill>
                <a:latin typeface="Calibri" pitchFamily="34" charset="0"/>
                <a:ea typeface="Calibri" pitchFamily="34" charset="-122"/>
                <a:cs typeface="Calibri" pitchFamily="34" charset="-120"/>
              </a:rPr>
              <a:t>OFFICIAL</a:t>
            </a:r>
            <a:endParaRPr lang="en-US" sz="1000" dirty="0"/>
          </a:p>
        </p:txBody>
      </p:sp>
      <p:sp>
        <p:nvSpPr>
          <p:cNvPr id="29" name="Text 27"/>
          <p:cNvSpPr/>
          <p:nvPr/>
        </p:nvSpPr>
        <p:spPr>
          <a:xfrm>
            <a:off x="6327648" y="4114800"/>
            <a:ext cx="2596896" cy="749808"/>
          </a:xfrm>
          <a:prstGeom prst="rect">
            <a:avLst/>
          </a:prstGeom>
          <a:noFill/>
          <a:ln/>
        </p:spPr>
        <p:txBody>
          <a:bodyPr wrap="square" lIns="25400" tIns="25400" rIns="25400" bIns="25400" rtlCol="0" anchor="ctr"/>
          <a:lstStyle/>
          <a:p>
            <a:pPr marL="0" indent="0" algn="ctr">
              <a:buNone/>
            </a:pPr>
            <a:r>
              <a:rPr lang="en-US" sz="1150" dirty="0">
                <a:solidFill>
                  <a:srgbClr val="AECFD2"/>
                </a:solidFill>
                <a:latin typeface="Calibri" pitchFamily="34" charset="0"/>
                <a:ea typeface="Calibri" pitchFamily="34" charset="-122"/>
                <a:cs typeface="Calibri" pitchFamily="34" charset="-120"/>
              </a:rPr>
              <a:t>Judge kicked in the head by a horse</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BFC"/>
        </a:solidFill>
        <a:effectLst/>
      </p:bgPr>
    </p:bg>
    <p:spTree>
      <p:nvGrpSpPr>
        <p:cNvPr id="1" name=""/>
        <p:cNvGrpSpPr/>
        <p:nvPr/>
      </p:nvGrpSpPr>
      <p:grpSpPr>
        <a:xfrm>
          <a:off x="0" y="0"/>
          <a:ext cx="0" cy="0"/>
          <a:chOff x="0" y="0"/>
          <a:chExt cx="0" cy="0"/>
        </a:xfrm>
      </p:grpSpPr>
      <p:sp>
        <p:nvSpPr>
          <p:cNvPr id="2" name="Shape 0"/>
          <p:cNvSpPr/>
          <p:nvPr/>
        </p:nvSpPr>
        <p:spPr>
          <a:xfrm>
            <a:off x="0" y="0"/>
            <a:ext cx="9144000" cy="1115568"/>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411480" y="73152"/>
            <a:ext cx="8321040" cy="566928"/>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Claims Trends Across the Program</a:t>
            </a:r>
            <a:endParaRPr lang="en-US" sz="2600" dirty="0"/>
          </a:p>
        </p:txBody>
      </p:sp>
      <p:sp>
        <p:nvSpPr>
          <p:cNvPr id="5" name="Text 3"/>
          <p:cNvSpPr/>
          <p:nvPr/>
        </p:nvSpPr>
        <p:spPr>
          <a:xfrm>
            <a:off x="411480" y="658368"/>
            <a:ext cx="8321040" cy="384048"/>
          </a:xfrm>
          <a:prstGeom prst="rect">
            <a:avLst/>
          </a:prstGeom>
          <a:noFill/>
          <a:ln/>
        </p:spPr>
        <p:txBody>
          <a:bodyPr wrap="square" lIns="0" tIns="0" rIns="0" bIns="0" rtlCol="0" anchor="ctr"/>
          <a:lstStyle/>
          <a:p>
            <a:pPr marL="0" indent="0">
              <a:buNone/>
            </a:pPr>
            <a:r>
              <a:rPr lang="en-US" sz="1300" i="1" dirty="0">
                <a:solidFill>
                  <a:srgbClr val="B2EEF1"/>
                </a:solidFill>
                <a:latin typeface="Calibri" pitchFamily="34" charset="0"/>
                <a:ea typeface="Calibri" pitchFamily="34" charset="-122"/>
                <a:cs typeface="Calibri" pitchFamily="34" charset="-120"/>
              </a:rPr>
              <a:t>Understanding where incidents happen most — and why</a:t>
            </a:r>
            <a:endParaRPr lang="en-US" sz="13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274320" y="1078992"/>
          <a:ext cx="8595360" cy="3328416"/>
        </p:xfrm>
        <a:graphic>
          <a:graphicData uri="http://schemas.openxmlformats.org/drawingml/2006/table">
            <a:tbl>
              <a:tblPr/>
              <a:tblGrid>
                <a:gridCol w="2011680">
                  <a:extLst>
                    <a:ext uri="{9D8B030D-6E8A-4147-A177-3AD203B41FA5}">
                      <a16:colId xmlns:a16="http://schemas.microsoft.com/office/drawing/2014/main" val="20000"/>
                    </a:ext>
                  </a:extLst>
                </a:gridCol>
                <a:gridCol w="329184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475488">
                <a:tc>
                  <a:txBody>
                    <a:bodyPr/>
                    <a:lstStyle/>
                    <a:p>
                      <a:pPr marL="0" indent="0">
                        <a:buNone/>
                      </a:pPr>
                      <a:r>
                        <a:rPr lang="en-US" sz="1250" b="1" dirty="0">
                          <a:solidFill>
                            <a:srgbClr val="FFFFFF"/>
                          </a:solidFill>
                          <a:latin typeface="Cambria" pitchFamily="34" charset="0"/>
                          <a:ea typeface="Cambria" pitchFamily="34" charset="-122"/>
                          <a:cs typeface="Cambria" pitchFamily="34" charset="-120"/>
                        </a:rPr>
                        <a:t>Claim Type</a:t>
                      </a:r>
                      <a:endParaRPr lang="en-US" sz="125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tc>
                  <a:txBody>
                    <a:bodyPr/>
                    <a:lstStyle/>
                    <a:p>
                      <a:pPr marL="0" indent="0">
                        <a:buNone/>
                      </a:pPr>
                      <a:r>
                        <a:rPr lang="en-US" sz="1250" b="1" dirty="0">
                          <a:solidFill>
                            <a:srgbClr val="FFFFFF"/>
                          </a:solidFill>
                          <a:latin typeface="Cambria" pitchFamily="34" charset="0"/>
                          <a:ea typeface="Cambria" pitchFamily="34" charset="-122"/>
                          <a:cs typeface="Cambria" pitchFamily="34" charset="-120"/>
                        </a:rPr>
                        <a:t>Common Cause</a:t>
                      </a:r>
                      <a:endParaRPr lang="en-US" sz="125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tc>
                  <a:txBody>
                    <a:bodyPr/>
                    <a:lstStyle/>
                    <a:p>
                      <a:pPr marL="0" indent="0">
                        <a:buNone/>
                      </a:pPr>
                      <a:r>
                        <a:rPr lang="en-US" sz="1250" b="1" dirty="0">
                          <a:solidFill>
                            <a:srgbClr val="FFFFFF"/>
                          </a:solidFill>
                          <a:latin typeface="Cambria" pitchFamily="34" charset="0"/>
                          <a:ea typeface="Cambria" pitchFamily="34" charset="-122"/>
                          <a:cs typeface="Cambria" pitchFamily="34" charset="-120"/>
                        </a:rPr>
                        <a:t>Claimant</a:t>
                      </a:r>
                      <a:endParaRPr lang="en-US" sz="125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tc>
                  <a:txBody>
                    <a:bodyPr/>
                    <a:lstStyle/>
                    <a:p>
                      <a:pPr marL="0" indent="0">
                        <a:buNone/>
                      </a:pPr>
                      <a:r>
                        <a:rPr lang="en-US" sz="1250" b="1" dirty="0">
                          <a:solidFill>
                            <a:srgbClr val="FFFFFF"/>
                          </a:solidFill>
                          <a:latin typeface="Cambria" pitchFamily="34" charset="0"/>
                          <a:ea typeface="Cambria" pitchFamily="34" charset="-122"/>
                          <a:cs typeface="Cambria" pitchFamily="34" charset="-120"/>
                        </a:rPr>
                        <a:t>Risk Level</a:t>
                      </a:r>
                      <a:endParaRPr lang="en-US" sz="125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extLst>
                  <a:ext uri="{0D108BD9-81ED-4DB2-BD59-A6C34878D82A}">
                    <a16:rowId xmlns:a16="http://schemas.microsoft.com/office/drawing/2014/main" val="10000"/>
                  </a:ext>
                </a:extLst>
              </a:tr>
              <a:tr h="475488">
                <a:tc>
                  <a:txBody>
                    <a:bodyPr/>
                    <a:lstStyle/>
                    <a:p>
                      <a:pPr marL="0" indent="0">
                        <a:buNone/>
                      </a:pPr>
                      <a:r>
                        <a:rPr lang="en-US" sz="1200" b="1" dirty="0">
                          <a:solidFill>
                            <a:srgbClr val="0D5C63"/>
                          </a:solidFill>
                          <a:latin typeface="Cambria" pitchFamily="34" charset="0"/>
                          <a:ea typeface="Cambria" pitchFamily="34" charset="-122"/>
                          <a:cs typeface="Cambria" pitchFamily="34" charset="-120"/>
                        </a:rPr>
                        <a:t>Slip, Trip &amp; Fall</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Uneven ground, wet surfaces, steps, obstacles</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2C5F65"/>
                          </a:solidFill>
                          <a:latin typeface="Calibri" pitchFamily="34" charset="0"/>
                          <a:ea typeface="Calibri" pitchFamily="34" charset="-122"/>
                          <a:cs typeface="Calibri" pitchFamily="34" charset="-120"/>
                        </a:rPr>
                        <a:t>Visitor / Patron</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200" b="1" dirty="0">
                          <a:solidFill>
                            <a:srgbClr val="E05C5C"/>
                          </a:solidFill>
                          <a:latin typeface="Cambria" pitchFamily="34" charset="0"/>
                          <a:ea typeface="Cambria" pitchFamily="34" charset="-122"/>
                          <a:cs typeface="Cambria" pitchFamily="34" charset="-120"/>
                        </a:rPr>
                        <a:t>HIGH</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75488">
                <a:tc>
                  <a:txBody>
                    <a:bodyPr/>
                    <a:lstStyle/>
                    <a:p>
                      <a:pPr marL="0" indent="0">
                        <a:buNone/>
                      </a:pPr>
                      <a:r>
                        <a:rPr lang="en-US" sz="1200" b="1" dirty="0">
                          <a:solidFill>
                            <a:srgbClr val="0D5C63"/>
                          </a:solidFill>
                          <a:latin typeface="Cambria" pitchFamily="34" charset="0"/>
                          <a:ea typeface="Cambria" pitchFamily="34" charset="-122"/>
                          <a:cs typeface="Cambria" pitchFamily="34" charset="-120"/>
                        </a:rPr>
                        <a:t>Animal Incident</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Horse kick, cattle crush, dog bite</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2C5F65"/>
                          </a:solidFill>
                          <a:latin typeface="Calibri" pitchFamily="34" charset="0"/>
                          <a:ea typeface="Calibri" pitchFamily="34" charset="-122"/>
                          <a:cs typeface="Calibri" pitchFamily="34" charset="-120"/>
                        </a:rPr>
                        <a:t>Volunteer / Official</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200" b="1" dirty="0">
                          <a:solidFill>
                            <a:srgbClr val="E05C5C"/>
                          </a:solidFill>
                          <a:latin typeface="Cambria" pitchFamily="34" charset="0"/>
                          <a:ea typeface="Cambria" pitchFamily="34" charset="-122"/>
                          <a:cs typeface="Cambria" pitchFamily="34" charset="-120"/>
                        </a:rPr>
                        <a:t>HIGH</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extLst>
                  <a:ext uri="{0D108BD9-81ED-4DB2-BD59-A6C34878D82A}">
                    <a16:rowId xmlns:a16="http://schemas.microsoft.com/office/drawing/2014/main" val="10002"/>
                  </a:ext>
                </a:extLst>
              </a:tr>
              <a:tr h="475488">
                <a:tc>
                  <a:txBody>
                    <a:bodyPr/>
                    <a:lstStyle/>
                    <a:p>
                      <a:pPr marL="0" indent="0">
                        <a:buNone/>
                      </a:pPr>
                      <a:r>
                        <a:rPr lang="en-US" sz="1200" b="1" dirty="0">
                          <a:solidFill>
                            <a:srgbClr val="0D5C63"/>
                          </a:solidFill>
                          <a:latin typeface="Cambria" pitchFamily="34" charset="0"/>
                          <a:ea typeface="Cambria" pitchFamily="34" charset="-122"/>
                          <a:cs typeface="Cambria" pitchFamily="34" charset="-120"/>
                        </a:rPr>
                        <a:t>Vehicle Incident</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Traffic management failure, poor separation</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2C5F65"/>
                          </a:solidFill>
                          <a:latin typeface="Calibri" pitchFamily="34" charset="0"/>
                          <a:ea typeface="Calibri" pitchFamily="34" charset="-122"/>
                          <a:cs typeface="Calibri" pitchFamily="34" charset="-120"/>
                        </a:rPr>
                        <a:t>Visitor / Volunteer</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200" b="1" dirty="0">
                          <a:solidFill>
                            <a:srgbClr val="E05C5C"/>
                          </a:solidFill>
                          <a:latin typeface="Cambria" pitchFamily="34" charset="0"/>
                          <a:ea typeface="Cambria" pitchFamily="34" charset="-122"/>
                          <a:cs typeface="Cambria" pitchFamily="34" charset="-120"/>
                        </a:rPr>
                        <a:t>HIGH</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75488">
                <a:tc>
                  <a:txBody>
                    <a:bodyPr/>
                    <a:lstStyle/>
                    <a:p>
                      <a:pPr marL="0" indent="0">
                        <a:buNone/>
                      </a:pPr>
                      <a:r>
                        <a:rPr lang="en-US" sz="1200" b="1" dirty="0">
                          <a:solidFill>
                            <a:srgbClr val="0D5C63"/>
                          </a:solidFill>
                          <a:latin typeface="Cambria" pitchFamily="34" charset="0"/>
                          <a:ea typeface="Cambria" pitchFamily="34" charset="-122"/>
                          <a:cs typeface="Cambria" pitchFamily="34" charset="-120"/>
                        </a:rPr>
                        <a:t>Ride / Amusement</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Third-party operator failure, equipment fault</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2C5F65"/>
                          </a:solidFill>
                          <a:latin typeface="Calibri" pitchFamily="34" charset="0"/>
                          <a:ea typeface="Calibri" pitchFamily="34" charset="-122"/>
                          <a:cs typeface="Calibri" pitchFamily="34" charset="-120"/>
                        </a:rPr>
                        <a:t>Visitor / Child</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200" b="1" dirty="0">
                          <a:solidFill>
                            <a:srgbClr val="E05C5C"/>
                          </a:solidFill>
                          <a:latin typeface="Cambria" pitchFamily="34" charset="0"/>
                          <a:ea typeface="Cambria" pitchFamily="34" charset="-122"/>
                          <a:cs typeface="Cambria" pitchFamily="34" charset="-120"/>
                        </a:rPr>
                        <a:t>HIGH</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extLst>
                  <a:ext uri="{0D108BD9-81ED-4DB2-BD59-A6C34878D82A}">
                    <a16:rowId xmlns:a16="http://schemas.microsoft.com/office/drawing/2014/main" val="10004"/>
                  </a:ext>
                </a:extLst>
              </a:tr>
              <a:tr h="475488">
                <a:tc>
                  <a:txBody>
                    <a:bodyPr/>
                    <a:lstStyle/>
                    <a:p>
                      <a:pPr marL="0" indent="0">
                        <a:buNone/>
                      </a:pPr>
                      <a:r>
                        <a:rPr lang="en-US" sz="1200" b="1" dirty="0">
                          <a:solidFill>
                            <a:srgbClr val="0D5C63"/>
                          </a:solidFill>
                          <a:latin typeface="Cambria" pitchFamily="34" charset="0"/>
                          <a:ea typeface="Cambria" pitchFamily="34" charset="-122"/>
                          <a:cs typeface="Cambria" pitchFamily="34" charset="-120"/>
                        </a:rPr>
                        <a:t>Manual Handling</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Equipment setup, moving cattle panels</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2C5F65"/>
                          </a:solidFill>
                          <a:latin typeface="Calibri" pitchFamily="34" charset="0"/>
                          <a:ea typeface="Calibri" pitchFamily="34" charset="-122"/>
                          <a:cs typeface="Calibri" pitchFamily="34" charset="-120"/>
                        </a:rPr>
                        <a:t>Volunteer</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200" b="1" dirty="0">
                          <a:solidFill>
                            <a:srgbClr val="E8890C"/>
                          </a:solidFill>
                          <a:latin typeface="Cambria" pitchFamily="34" charset="0"/>
                          <a:ea typeface="Cambria" pitchFamily="34" charset="-122"/>
                          <a:cs typeface="Cambria" pitchFamily="34" charset="-120"/>
                        </a:rPr>
                        <a:t>MEDIUM</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475488">
                <a:tc>
                  <a:txBody>
                    <a:bodyPr/>
                    <a:lstStyle/>
                    <a:p>
                      <a:pPr marL="0" indent="0">
                        <a:buNone/>
                      </a:pPr>
                      <a:r>
                        <a:rPr lang="en-US" sz="1200" b="1" dirty="0">
                          <a:solidFill>
                            <a:srgbClr val="0D5C63"/>
                          </a:solidFill>
                          <a:latin typeface="Cambria" pitchFamily="34" charset="0"/>
                          <a:ea typeface="Cambria" pitchFamily="34" charset="-122"/>
                          <a:cs typeface="Cambria" pitchFamily="34" charset="-120"/>
                        </a:rPr>
                        <a:t>Structural Failure</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Marquee, stage, signage collapse</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2C5F65"/>
                          </a:solidFill>
                          <a:latin typeface="Calibri" pitchFamily="34" charset="0"/>
                          <a:ea typeface="Calibri" pitchFamily="34" charset="-122"/>
                          <a:cs typeface="Calibri" pitchFamily="34" charset="-120"/>
                        </a:rPr>
                        <a:t>Visitor / Volunteer</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200" b="1" dirty="0">
                          <a:solidFill>
                            <a:srgbClr val="E8890C"/>
                          </a:solidFill>
                          <a:latin typeface="Cambria" pitchFamily="34" charset="0"/>
                          <a:ea typeface="Cambria" pitchFamily="34" charset="-122"/>
                          <a:cs typeface="Cambria" pitchFamily="34" charset="-120"/>
                        </a:rPr>
                        <a:t>MEDIUM</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5C63"/>
        </a:solidFill>
        <a:effectLst/>
      </p:bgPr>
    </p:bg>
    <p:spTree>
      <p:nvGrpSpPr>
        <p:cNvPr id="1" name=""/>
        <p:cNvGrpSpPr/>
        <p:nvPr/>
      </p:nvGrpSpPr>
      <p:grpSpPr>
        <a:xfrm>
          <a:off x="0" y="0"/>
          <a:ext cx="0" cy="0"/>
          <a:chOff x="0" y="0"/>
          <a:chExt cx="0" cy="0"/>
        </a:xfrm>
      </p:grpSpPr>
      <p:sp>
        <p:nvSpPr>
          <p:cNvPr id="2" name="Text 0"/>
          <p:cNvSpPr/>
          <p:nvPr/>
        </p:nvSpPr>
        <p:spPr>
          <a:xfrm>
            <a:off x="-457200" y="182880"/>
            <a:ext cx="10058400" cy="4572000"/>
          </a:xfrm>
          <a:prstGeom prst="rect">
            <a:avLst/>
          </a:prstGeom>
          <a:noFill/>
          <a:ln/>
        </p:spPr>
        <p:txBody>
          <a:bodyPr wrap="square" lIns="0" tIns="0" rIns="0" bIns="0" rtlCol="0" anchor="ctr"/>
          <a:lstStyle/>
          <a:p>
            <a:pPr marL="0" indent="0" algn="ctr">
              <a:buNone/>
            </a:pPr>
            <a:r>
              <a:rPr lang="en-US" sz="16000" b="1" dirty="0">
                <a:solidFill>
                  <a:srgbClr val="0E7C86">
                    <a:alpha val="45000"/>
                  </a:srgbClr>
                </a:solidFill>
                <a:latin typeface="Cambria" pitchFamily="34" charset="0"/>
                <a:ea typeface="Cambria" pitchFamily="34" charset="-122"/>
                <a:cs typeface="Cambria" pitchFamily="34" charset="-120"/>
              </a:rPr>
              <a:t>WRAP</a:t>
            </a:r>
            <a:endParaRPr lang="en-US" sz="16000" dirty="0"/>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365760" y="201168"/>
            <a:ext cx="8412480" cy="530352"/>
          </a:xfrm>
          <a:prstGeom prst="rect">
            <a:avLst/>
          </a:prstGeom>
          <a:noFill/>
          <a:ln/>
        </p:spPr>
        <p:txBody>
          <a:bodyPr wrap="square" lIns="0" tIns="0" rIns="0" bIns="0" rtlCol="0" anchor="ctr"/>
          <a:lstStyle/>
          <a:p>
            <a:pPr marL="0" indent="0" algn="ctr">
              <a:buNone/>
            </a:pPr>
            <a:r>
              <a:rPr lang="en-US" sz="3600" i="1" kern="0" spc="300" dirty="0">
                <a:solidFill>
                  <a:srgbClr val="B2EEF1"/>
                </a:solidFill>
                <a:latin typeface="Calibri" pitchFamily="34" charset="0"/>
                <a:ea typeface="Calibri" pitchFamily="34" charset="-122"/>
                <a:cs typeface="Calibri" pitchFamily="34" charset="-120"/>
              </a:rPr>
              <a:t>Yet The Framework is Simple</a:t>
            </a:r>
            <a:endParaRPr lang="en-US" sz="3600" dirty="0"/>
          </a:p>
        </p:txBody>
      </p:sp>
      <p:sp>
        <p:nvSpPr>
          <p:cNvPr id="5" name="Text 3"/>
          <p:cNvSpPr/>
          <p:nvPr/>
        </p:nvSpPr>
        <p:spPr>
          <a:xfrm>
            <a:off x="274320" y="594360"/>
            <a:ext cx="2194560" cy="2834640"/>
          </a:xfrm>
          <a:prstGeom prst="rect">
            <a:avLst/>
          </a:prstGeom>
          <a:noFill/>
          <a:ln/>
        </p:spPr>
        <p:txBody>
          <a:bodyPr wrap="square" lIns="0" tIns="0" rIns="0" bIns="0" rtlCol="0" anchor="ctr"/>
          <a:lstStyle/>
          <a:p>
            <a:pPr marL="0" indent="0" algn="ctr">
              <a:buNone/>
            </a:pPr>
            <a:r>
              <a:rPr lang="en-US" sz="15500" b="1" dirty="0">
                <a:solidFill>
                  <a:srgbClr val="2DD4DF"/>
                </a:solidFill>
                <a:latin typeface="Cambria" pitchFamily="34" charset="0"/>
                <a:ea typeface="Cambria" pitchFamily="34" charset="-122"/>
                <a:cs typeface="Cambria" pitchFamily="34" charset="-120"/>
              </a:rPr>
              <a:t>W</a:t>
            </a:r>
            <a:endParaRPr lang="en-US" sz="15500" dirty="0"/>
          </a:p>
        </p:txBody>
      </p:sp>
      <p:sp>
        <p:nvSpPr>
          <p:cNvPr id="6" name="Text 4"/>
          <p:cNvSpPr/>
          <p:nvPr/>
        </p:nvSpPr>
        <p:spPr>
          <a:xfrm>
            <a:off x="2560320" y="594360"/>
            <a:ext cx="2194560" cy="2834640"/>
          </a:xfrm>
          <a:prstGeom prst="rect">
            <a:avLst/>
          </a:prstGeom>
          <a:noFill/>
          <a:ln/>
        </p:spPr>
        <p:txBody>
          <a:bodyPr wrap="square" lIns="0" tIns="0" rIns="0" bIns="0" rtlCol="0" anchor="ctr"/>
          <a:lstStyle/>
          <a:p>
            <a:pPr marL="0" indent="0" algn="ctr">
              <a:buNone/>
            </a:pPr>
            <a:r>
              <a:rPr lang="en-US" sz="15500" b="1" dirty="0">
                <a:solidFill>
                  <a:srgbClr val="B2EEF1"/>
                </a:solidFill>
                <a:latin typeface="Cambria" pitchFamily="34" charset="0"/>
                <a:ea typeface="Cambria" pitchFamily="34" charset="-122"/>
                <a:cs typeface="Cambria" pitchFamily="34" charset="-120"/>
              </a:rPr>
              <a:t>R</a:t>
            </a:r>
            <a:endParaRPr lang="en-US" sz="15500" dirty="0"/>
          </a:p>
        </p:txBody>
      </p:sp>
      <p:sp>
        <p:nvSpPr>
          <p:cNvPr id="7" name="Text 5"/>
          <p:cNvSpPr/>
          <p:nvPr/>
        </p:nvSpPr>
        <p:spPr>
          <a:xfrm>
            <a:off x="4846320" y="594360"/>
            <a:ext cx="2194560" cy="2834640"/>
          </a:xfrm>
          <a:prstGeom prst="rect">
            <a:avLst/>
          </a:prstGeom>
          <a:noFill/>
          <a:ln/>
        </p:spPr>
        <p:txBody>
          <a:bodyPr wrap="square" lIns="0" tIns="0" rIns="0" bIns="0" rtlCol="0" anchor="ctr"/>
          <a:lstStyle/>
          <a:p>
            <a:pPr marL="0" indent="0" algn="ctr">
              <a:buNone/>
            </a:pPr>
            <a:r>
              <a:rPr lang="en-US" sz="15500" b="1" dirty="0">
                <a:solidFill>
                  <a:srgbClr val="B2EEF1"/>
                </a:solidFill>
                <a:latin typeface="Cambria" pitchFamily="34" charset="0"/>
                <a:ea typeface="Cambria" pitchFamily="34" charset="-122"/>
                <a:cs typeface="Cambria" pitchFamily="34" charset="-120"/>
              </a:rPr>
              <a:t>A</a:t>
            </a:r>
            <a:endParaRPr lang="en-US" sz="15500" dirty="0"/>
          </a:p>
        </p:txBody>
      </p:sp>
      <p:sp>
        <p:nvSpPr>
          <p:cNvPr id="8" name="Text 6"/>
          <p:cNvSpPr/>
          <p:nvPr/>
        </p:nvSpPr>
        <p:spPr>
          <a:xfrm>
            <a:off x="7132320" y="594360"/>
            <a:ext cx="2194560" cy="2834640"/>
          </a:xfrm>
          <a:prstGeom prst="rect">
            <a:avLst/>
          </a:prstGeom>
          <a:noFill/>
          <a:ln/>
        </p:spPr>
        <p:txBody>
          <a:bodyPr wrap="square" lIns="0" tIns="0" rIns="0" bIns="0" rtlCol="0" anchor="ctr"/>
          <a:lstStyle/>
          <a:p>
            <a:pPr marL="0" indent="0" algn="ctr">
              <a:buNone/>
            </a:pPr>
            <a:r>
              <a:rPr lang="en-US" sz="15500" b="1" dirty="0">
                <a:solidFill>
                  <a:srgbClr val="F0A500"/>
                </a:solidFill>
                <a:latin typeface="Cambria" pitchFamily="34" charset="0"/>
                <a:ea typeface="Cambria" pitchFamily="34" charset="-122"/>
                <a:cs typeface="Cambria" pitchFamily="34" charset="-120"/>
              </a:rPr>
              <a:t>P</a:t>
            </a:r>
            <a:endParaRPr lang="en-US" sz="15500" dirty="0"/>
          </a:p>
        </p:txBody>
      </p:sp>
      <p:sp>
        <p:nvSpPr>
          <p:cNvPr id="9" name="Shape 7"/>
          <p:cNvSpPr/>
          <p:nvPr/>
        </p:nvSpPr>
        <p:spPr>
          <a:xfrm>
            <a:off x="347472" y="3547872"/>
            <a:ext cx="2697480" cy="1417320"/>
          </a:xfrm>
          <a:prstGeom prst="roundRect">
            <a:avLst>
              <a:gd name="adj" fmla="val 6452"/>
            </a:avLst>
          </a:prstGeom>
          <a:solidFill>
            <a:srgbClr val="17A8B3">
              <a:alpha val="22000"/>
            </a:srgbClr>
          </a:solidFill>
          <a:ln/>
          <a:effectLst>
            <a:outerShdw blurRad="152400" dist="50800" dir="8100000" algn="bl" rotWithShape="0">
              <a:srgbClr val="000000">
                <a:alpha val="22000"/>
              </a:srgbClr>
            </a:outerShdw>
          </a:effectLst>
        </p:spPr>
        <p:txBody>
          <a:bodyPr/>
          <a:lstStyle/>
          <a:p>
            <a:endParaRPr lang="en-AU"/>
          </a:p>
        </p:txBody>
      </p:sp>
      <p:sp>
        <p:nvSpPr>
          <p:cNvPr id="10" name="Shape 8"/>
          <p:cNvSpPr/>
          <p:nvPr/>
        </p:nvSpPr>
        <p:spPr>
          <a:xfrm>
            <a:off x="347472" y="3547872"/>
            <a:ext cx="2697480" cy="50292"/>
          </a:xfrm>
          <a:prstGeom prst="rect">
            <a:avLst/>
          </a:prstGeom>
          <a:solidFill>
            <a:srgbClr val="17A8B3"/>
          </a:solidFill>
          <a:ln w="12700">
            <a:solidFill>
              <a:srgbClr val="17A8B3"/>
            </a:solidFill>
            <a:prstDash val="solid"/>
          </a:ln>
        </p:spPr>
        <p:txBody>
          <a:bodyPr/>
          <a:lstStyle/>
          <a:p>
            <a:endParaRPr lang="en-AU"/>
          </a:p>
        </p:txBody>
      </p:sp>
      <p:sp>
        <p:nvSpPr>
          <p:cNvPr id="11" name="Text 9"/>
          <p:cNvSpPr/>
          <p:nvPr/>
        </p:nvSpPr>
        <p:spPr>
          <a:xfrm>
            <a:off x="347472" y="3566160"/>
            <a:ext cx="2697480" cy="594360"/>
          </a:xfrm>
          <a:prstGeom prst="rect">
            <a:avLst/>
          </a:prstGeom>
          <a:noFill/>
          <a:ln/>
        </p:spPr>
        <p:txBody>
          <a:bodyPr wrap="square" lIns="0" tIns="0" rIns="0" bIns="0" rtlCol="0" anchor="ctr"/>
          <a:lstStyle/>
          <a:p>
            <a:pPr marL="0" indent="0" algn="ctr">
              <a:buNone/>
            </a:pPr>
            <a:r>
              <a:rPr lang="en-US" sz="3000" b="1" dirty="0">
                <a:solidFill>
                  <a:srgbClr val="17A8B3"/>
                </a:solidFill>
                <a:latin typeface="Cambria" pitchFamily="34" charset="0"/>
                <a:ea typeface="Cambria" pitchFamily="34" charset="-122"/>
                <a:cs typeface="Cambria" pitchFamily="34" charset="-120"/>
              </a:rPr>
              <a:t>W</a:t>
            </a:r>
            <a:endParaRPr lang="en-US" sz="3000" dirty="0"/>
          </a:p>
        </p:txBody>
      </p:sp>
      <p:sp>
        <p:nvSpPr>
          <p:cNvPr id="12" name="Text 10"/>
          <p:cNvSpPr/>
          <p:nvPr/>
        </p:nvSpPr>
        <p:spPr>
          <a:xfrm>
            <a:off x="347472" y="4142232"/>
            <a:ext cx="2697480"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Website</a:t>
            </a:r>
            <a:endParaRPr lang="en-US" sz="1400" dirty="0"/>
          </a:p>
        </p:txBody>
      </p:sp>
      <p:sp>
        <p:nvSpPr>
          <p:cNvPr id="13" name="Text 11"/>
          <p:cNvSpPr/>
          <p:nvPr/>
        </p:nvSpPr>
        <p:spPr>
          <a:xfrm>
            <a:off x="420624" y="4480560"/>
            <a:ext cx="2542032" cy="411480"/>
          </a:xfrm>
          <a:prstGeom prst="rect">
            <a:avLst/>
          </a:prstGeom>
          <a:noFill/>
          <a:ln/>
        </p:spPr>
        <p:txBody>
          <a:bodyPr wrap="square" lIns="0" tIns="0" rIns="0" bIns="0" rtlCol="0" anchor="ctr"/>
          <a:lstStyle/>
          <a:p>
            <a:pPr marL="0" indent="0" algn="ctr">
              <a:buNone/>
            </a:pPr>
            <a:r>
              <a:rPr lang="en-US" sz="1100" i="1" dirty="0">
                <a:solidFill>
                  <a:srgbClr val="B2EEF1"/>
                </a:solidFill>
                <a:latin typeface="Calibri" pitchFamily="34" charset="0"/>
                <a:ea typeface="Calibri" pitchFamily="34" charset="-122"/>
                <a:cs typeface="Calibri" pitchFamily="34" charset="-120"/>
              </a:rPr>
              <a:t>Your first stop — every time</a:t>
            </a:r>
            <a:endParaRPr lang="en-US" sz="1100" dirty="0"/>
          </a:p>
        </p:txBody>
      </p:sp>
      <p:sp>
        <p:nvSpPr>
          <p:cNvPr id="14" name="Shape 12"/>
          <p:cNvSpPr/>
          <p:nvPr/>
        </p:nvSpPr>
        <p:spPr>
          <a:xfrm>
            <a:off x="3273552" y="3547872"/>
            <a:ext cx="2697480" cy="1417320"/>
          </a:xfrm>
          <a:prstGeom prst="roundRect">
            <a:avLst>
              <a:gd name="adj" fmla="val 6452"/>
            </a:avLst>
          </a:prstGeom>
          <a:solidFill>
            <a:srgbClr val="2DD4DF">
              <a:alpha val="22000"/>
            </a:srgbClr>
          </a:solidFill>
          <a:ln/>
          <a:effectLst>
            <a:outerShdw blurRad="152400" dist="50800" dir="8100000" algn="bl" rotWithShape="0">
              <a:srgbClr val="000000">
                <a:alpha val="22000"/>
              </a:srgbClr>
            </a:outerShdw>
          </a:effectLst>
        </p:spPr>
        <p:txBody>
          <a:bodyPr/>
          <a:lstStyle/>
          <a:p>
            <a:endParaRPr lang="en-AU"/>
          </a:p>
        </p:txBody>
      </p:sp>
      <p:sp>
        <p:nvSpPr>
          <p:cNvPr id="15" name="Shape 13"/>
          <p:cNvSpPr/>
          <p:nvPr/>
        </p:nvSpPr>
        <p:spPr>
          <a:xfrm>
            <a:off x="3273552" y="3547872"/>
            <a:ext cx="2697480" cy="50292"/>
          </a:xfrm>
          <a:prstGeom prst="rect">
            <a:avLst/>
          </a:prstGeom>
          <a:solidFill>
            <a:srgbClr val="2DD4DF"/>
          </a:solidFill>
          <a:ln w="12700">
            <a:solidFill>
              <a:srgbClr val="2DD4DF"/>
            </a:solidFill>
            <a:prstDash val="solid"/>
          </a:ln>
        </p:spPr>
        <p:txBody>
          <a:bodyPr/>
          <a:lstStyle/>
          <a:p>
            <a:endParaRPr lang="en-AU"/>
          </a:p>
        </p:txBody>
      </p:sp>
      <p:sp>
        <p:nvSpPr>
          <p:cNvPr id="16" name="Text 14"/>
          <p:cNvSpPr/>
          <p:nvPr/>
        </p:nvSpPr>
        <p:spPr>
          <a:xfrm>
            <a:off x="3273552" y="3566160"/>
            <a:ext cx="2697480" cy="594360"/>
          </a:xfrm>
          <a:prstGeom prst="rect">
            <a:avLst/>
          </a:prstGeom>
          <a:noFill/>
          <a:ln/>
        </p:spPr>
        <p:txBody>
          <a:bodyPr wrap="square" lIns="0" tIns="0" rIns="0" bIns="0" rtlCol="0" anchor="ctr"/>
          <a:lstStyle/>
          <a:p>
            <a:pPr marL="0" indent="0" algn="ctr">
              <a:buNone/>
            </a:pPr>
            <a:r>
              <a:rPr lang="en-US" sz="3000" b="1" dirty="0">
                <a:solidFill>
                  <a:srgbClr val="2DD4DF"/>
                </a:solidFill>
                <a:latin typeface="Cambria" pitchFamily="34" charset="0"/>
                <a:ea typeface="Cambria" pitchFamily="34" charset="-122"/>
                <a:cs typeface="Cambria" pitchFamily="34" charset="-120"/>
              </a:rPr>
              <a:t>RA</a:t>
            </a:r>
            <a:endParaRPr lang="en-US" sz="3000" dirty="0"/>
          </a:p>
        </p:txBody>
      </p:sp>
      <p:sp>
        <p:nvSpPr>
          <p:cNvPr id="17" name="Text 15"/>
          <p:cNvSpPr/>
          <p:nvPr/>
        </p:nvSpPr>
        <p:spPr>
          <a:xfrm>
            <a:off x="3273552" y="4142232"/>
            <a:ext cx="2697480"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Risk Assessment</a:t>
            </a:r>
            <a:endParaRPr lang="en-US" sz="1400" dirty="0"/>
          </a:p>
        </p:txBody>
      </p:sp>
      <p:sp>
        <p:nvSpPr>
          <p:cNvPr id="18" name="Text 16"/>
          <p:cNvSpPr/>
          <p:nvPr/>
        </p:nvSpPr>
        <p:spPr>
          <a:xfrm>
            <a:off x="3346704" y="4480560"/>
            <a:ext cx="2542032" cy="411480"/>
          </a:xfrm>
          <a:prstGeom prst="rect">
            <a:avLst/>
          </a:prstGeom>
          <a:noFill/>
          <a:ln/>
        </p:spPr>
        <p:txBody>
          <a:bodyPr wrap="square" lIns="0" tIns="0" rIns="0" bIns="0" rtlCol="0" anchor="ctr"/>
          <a:lstStyle/>
          <a:p>
            <a:pPr marL="0" indent="0" algn="ctr">
              <a:buNone/>
            </a:pPr>
            <a:r>
              <a:rPr lang="en-US" sz="1100" i="1" dirty="0">
                <a:solidFill>
                  <a:srgbClr val="B2EEF1"/>
                </a:solidFill>
                <a:latin typeface="Calibri" pitchFamily="34" charset="0"/>
                <a:ea typeface="Calibri" pitchFamily="34" charset="-122"/>
                <a:cs typeface="Calibri" pitchFamily="34" charset="-120"/>
              </a:rPr>
              <a:t>Probability vs severity matrix</a:t>
            </a:r>
            <a:endParaRPr lang="en-US" sz="1100" dirty="0"/>
          </a:p>
        </p:txBody>
      </p:sp>
      <p:sp>
        <p:nvSpPr>
          <p:cNvPr id="19" name="Shape 17"/>
          <p:cNvSpPr/>
          <p:nvPr/>
        </p:nvSpPr>
        <p:spPr>
          <a:xfrm>
            <a:off x="6199632" y="3547872"/>
            <a:ext cx="2697480" cy="1417320"/>
          </a:xfrm>
          <a:prstGeom prst="roundRect">
            <a:avLst>
              <a:gd name="adj" fmla="val 6452"/>
            </a:avLst>
          </a:prstGeom>
          <a:solidFill>
            <a:srgbClr val="F0A500">
              <a:alpha val="22000"/>
            </a:srgbClr>
          </a:solidFill>
          <a:ln/>
          <a:effectLst>
            <a:outerShdw blurRad="152400" dist="50800" dir="8100000" algn="bl" rotWithShape="0">
              <a:srgbClr val="000000">
                <a:alpha val="22000"/>
              </a:srgbClr>
            </a:outerShdw>
          </a:effectLst>
        </p:spPr>
        <p:txBody>
          <a:bodyPr/>
          <a:lstStyle/>
          <a:p>
            <a:endParaRPr lang="en-AU"/>
          </a:p>
        </p:txBody>
      </p:sp>
      <p:sp>
        <p:nvSpPr>
          <p:cNvPr id="20" name="Shape 18"/>
          <p:cNvSpPr/>
          <p:nvPr/>
        </p:nvSpPr>
        <p:spPr>
          <a:xfrm>
            <a:off x="6199632" y="3547872"/>
            <a:ext cx="2697480" cy="50292"/>
          </a:xfrm>
          <a:prstGeom prst="rect">
            <a:avLst/>
          </a:prstGeom>
          <a:solidFill>
            <a:srgbClr val="F0A500"/>
          </a:solidFill>
          <a:ln w="12700">
            <a:solidFill>
              <a:srgbClr val="F0A500"/>
            </a:solidFill>
            <a:prstDash val="solid"/>
          </a:ln>
        </p:spPr>
        <p:txBody>
          <a:bodyPr/>
          <a:lstStyle/>
          <a:p>
            <a:endParaRPr lang="en-AU"/>
          </a:p>
        </p:txBody>
      </p:sp>
      <p:sp>
        <p:nvSpPr>
          <p:cNvPr id="21" name="Text 19"/>
          <p:cNvSpPr/>
          <p:nvPr/>
        </p:nvSpPr>
        <p:spPr>
          <a:xfrm>
            <a:off x="6199632" y="3566160"/>
            <a:ext cx="2697480" cy="594360"/>
          </a:xfrm>
          <a:prstGeom prst="rect">
            <a:avLst/>
          </a:prstGeom>
          <a:noFill/>
          <a:ln/>
        </p:spPr>
        <p:txBody>
          <a:bodyPr wrap="square" lIns="0" tIns="0" rIns="0" bIns="0" rtlCol="0" anchor="ctr"/>
          <a:lstStyle/>
          <a:p>
            <a:pPr marL="0" indent="0" algn="ctr">
              <a:buNone/>
            </a:pPr>
            <a:r>
              <a:rPr lang="en-US" sz="3000" b="1" dirty="0">
                <a:solidFill>
                  <a:srgbClr val="F0A500"/>
                </a:solidFill>
                <a:latin typeface="Cambria" pitchFamily="34" charset="0"/>
                <a:ea typeface="Cambria" pitchFamily="34" charset="-122"/>
                <a:cs typeface="Cambria" pitchFamily="34" charset="-120"/>
              </a:rPr>
              <a:t>P</a:t>
            </a:r>
            <a:endParaRPr lang="en-US" sz="3000" dirty="0"/>
          </a:p>
        </p:txBody>
      </p:sp>
      <p:sp>
        <p:nvSpPr>
          <p:cNvPr id="22" name="Text 20"/>
          <p:cNvSpPr/>
          <p:nvPr/>
        </p:nvSpPr>
        <p:spPr>
          <a:xfrm>
            <a:off x="6199632" y="4142232"/>
            <a:ext cx="2697480" cy="347472"/>
          </a:xfrm>
          <a:prstGeom prst="rect">
            <a:avLst/>
          </a:prstGeom>
          <a:noFill/>
          <a:ln/>
        </p:spPr>
        <p:txBody>
          <a:bodyPr wrap="square" lIns="0" tIns="0" rIns="0" bIns="0"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Playbook</a:t>
            </a:r>
            <a:endParaRPr lang="en-US" sz="1400" dirty="0"/>
          </a:p>
        </p:txBody>
      </p:sp>
      <p:sp>
        <p:nvSpPr>
          <p:cNvPr id="23" name="Text 21"/>
          <p:cNvSpPr/>
          <p:nvPr/>
        </p:nvSpPr>
        <p:spPr>
          <a:xfrm>
            <a:off x="6272784" y="4480560"/>
            <a:ext cx="2542032" cy="411480"/>
          </a:xfrm>
          <a:prstGeom prst="rect">
            <a:avLst/>
          </a:prstGeom>
          <a:noFill/>
          <a:ln/>
        </p:spPr>
        <p:txBody>
          <a:bodyPr wrap="square" lIns="0" tIns="0" rIns="0" bIns="0" rtlCol="0" anchor="ctr"/>
          <a:lstStyle/>
          <a:p>
            <a:pPr marL="0" indent="0" algn="ctr">
              <a:buNone/>
            </a:pPr>
            <a:r>
              <a:rPr lang="en-US" sz="1100" i="1" dirty="0">
                <a:solidFill>
                  <a:srgbClr val="B2EEF1"/>
                </a:solidFill>
                <a:latin typeface="Calibri" pitchFamily="34" charset="0"/>
                <a:ea typeface="Calibri" pitchFamily="34" charset="-122"/>
                <a:cs typeface="Calibri" pitchFamily="34" charset="-120"/>
              </a:rPr>
              <a:t>Insurance activity guide</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BFC"/>
        </a:solidFill>
        <a:effectLst/>
      </p:bgPr>
    </p:bg>
    <p:spTree>
      <p:nvGrpSpPr>
        <p:cNvPr id="1" name=""/>
        <p:cNvGrpSpPr/>
        <p:nvPr/>
      </p:nvGrpSpPr>
      <p:grpSpPr>
        <a:xfrm>
          <a:off x="0" y="0"/>
          <a:ext cx="0" cy="0"/>
          <a:chOff x="0" y="0"/>
          <a:chExt cx="0" cy="0"/>
        </a:xfrm>
      </p:grpSpPr>
      <p:sp>
        <p:nvSpPr>
          <p:cNvPr id="2" name="Shape 0"/>
          <p:cNvSpPr/>
          <p:nvPr/>
        </p:nvSpPr>
        <p:spPr>
          <a:xfrm>
            <a:off x="0" y="0"/>
            <a:ext cx="9144000" cy="1115568"/>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411480" y="73152"/>
            <a:ext cx="8321040" cy="566928"/>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W — Website</a:t>
            </a:r>
            <a:endParaRPr lang="en-US" sz="2600" dirty="0"/>
          </a:p>
        </p:txBody>
      </p:sp>
      <p:sp>
        <p:nvSpPr>
          <p:cNvPr id="5" name="Text 3"/>
          <p:cNvSpPr/>
          <p:nvPr/>
        </p:nvSpPr>
        <p:spPr>
          <a:xfrm>
            <a:off x="411480" y="658368"/>
            <a:ext cx="8321040" cy="384048"/>
          </a:xfrm>
          <a:prstGeom prst="rect">
            <a:avLst/>
          </a:prstGeom>
          <a:noFill/>
          <a:ln/>
        </p:spPr>
        <p:txBody>
          <a:bodyPr wrap="square" lIns="0" tIns="0" rIns="0" bIns="0" rtlCol="0" anchor="ctr"/>
          <a:lstStyle/>
          <a:p>
            <a:pPr marL="0" indent="0">
              <a:buNone/>
            </a:pPr>
            <a:r>
              <a:rPr lang="en-US" sz="1300" i="1" dirty="0">
                <a:solidFill>
                  <a:srgbClr val="B2EEF1"/>
                </a:solidFill>
                <a:latin typeface="Calibri" pitchFamily="34" charset="0"/>
                <a:ea typeface="Calibri" pitchFamily="34" charset="-122"/>
                <a:cs typeface="Calibri" pitchFamily="34" charset="-120"/>
              </a:rPr>
              <a:t>Your first stop before every show — don't reinvent the wheel</a:t>
            </a:r>
            <a:endParaRPr lang="en-US" sz="1300" dirty="0"/>
          </a:p>
        </p:txBody>
      </p:sp>
      <p:sp>
        <p:nvSpPr>
          <p:cNvPr id="6" name="Text 4"/>
          <p:cNvSpPr/>
          <p:nvPr/>
        </p:nvSpPr>
        <p:spPr>
          <a:xfrm>
            <a:off x="-274320" y="731520"/>
            <a:ext cx="3200400" cy="4114800"/>
          </a:xfrm>
          <a:prstGeom prst="rect">
            <a:avLst/>
          </a:prstGeom>
          <a:noFill/>
          <a:ln/>
        </p:spPr>
        <p:txBody>
          <a:bodyPr wrap="square" lIns="0" tIns="0" rIns="0" bIns="0" rtlCol="0" anchor="ctr"/>
          <a:lstStyle/>
          <a:p>
            <a:pPr marL="0" indent="0">
              <a:buNone/>
            </a:pPr>
            <a:r>
              <a:rPr lang="en-US" sz="24000" b="1" dirty="0">
                <a:solidFill>
                  <a:srgbClr val="2DD4DF">
                    <a:alpha val="18000"/>
                  </a:srgbClr>
                </a:solidFill>
                <a:latin typeface="Cambria" pitchFamily="34" charset="0"/>
                <a:ea typeface="Cambria" pitchFamily="34" charset="-122"/>
                <a:cs typeface="Cambria" pitchFamily="34" charset="-120"/>
              </a:rPr>
              <a:t>W</a:t>
            </a:r>
            <a:endParaRPr lang="en-US" sz="24000" dirty="0"/>
          </a:p>
        </p:txBody>
      </p:sp>
      <p:sp>
        <p:nvSpPr>
          <p:cNvPr id="7" name="Shape 5"/>
          <p:cNvSpPr/>
          <p:nvPr/>
        </p:nvSpPr>
        <p:spPr>
          <a:xfrm>
            <a:off x="2651760" y="1078992"/>
            <a:ext cx="6172200" cy="621792"/>
          </a:xfrm>
          <a:prstGeom prst="roundRect">
            <a:avLst>
              <a:gd name="adj" fmla="val 10294"/>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8" name="Text 6"/>
          <p:cNvSpPr/>
          <p:nvPr/>
        </p:nvSpPr>
        <p:spPr>
          <a:xfrm>
            <a:off x="2788920" y="1078992"/>
            <a:ext cx="548640" cy="621792"/>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9" name="Text 7"/>
          <p:cNvSpPr/>
          <p:nvPr/>
        </p:nvSpPr>
        <p:spPr>
          <a:xfrm>
            <a:off x="3401568" y="1133856"/>
            <a:ext cx="5321808" cy="274320"/>
          </a:xfrm>
          <a:prstGeom prst="rect">
            <a:avLst/>
          </a:prstGeom>
          <a:noFill/>
          <a:ln/>
        </p:spPr>
        <p:txBody>
          <a:bodyPr wrap="square" lIns="0" tIns="0" rIns="0" bIns="0" rtlCol="0" anchor="ctr"/>
          <a:lstStyle/>
          <a:p>
            <a:pPr marL="0" indent="0">
              <a:buNone/>
            </a:pPr>
            <a:r>
              <a:rPr lang="en-US" sz="1400" b="1" dirty="0">
                <a:solidFill>
                  <a:srgbClr val="0D5C63"/>
                </a:solidFill>
                <a:latin typeface="Cambria" pitchFamily="34" charset="0"/>
                <a:ea typeface="Cambria" pitchFamily="34" charset="-122"/>
                <a:cs typeface="Cambria" pitchFamily="34" charset="-120"/>
              </a:rPr>
              <a:t>Risk Templates &amp; Checklists</a:t>
            </a:r>
            <a:endParaRPr lang="en-US" sz="1400" dirty="0"/>
          </a:p>
        </p:txBody>
      </p:sp>
      <p:sp>
        <p:nvSpPr>
          <p:cNvPr id="10" name="Text 8"/>
          <p:cNvSpPr/>
          <p:nvPr/>
        </p:nvSpPr>
        <p:spPr>
          <a:xfrm>
            <a:off x="3401568" y="1399032"/>
            <a:ext cx="5321808" cy="237744"/>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Ready-to-use forms. Download, fill, done.</a:t>
            </a:r>
            <a:endParaRPr lang="en-US" sz="1150" dirty="0"/>
          </a:p>
        </p:txBody>
      </p:sp>
      <p:sp>
        <p:nvSpPr>
          <p:cNvPr id="11" name="Shape 9"/>
          <p:cNvSpPr/>
          <p:nvPr/>
        </p:nvSpPr>
        <p:spPr>
          <a:xfrm>
            <a:off x="2651760" y="1783080"/>
            <a:ext cx="6172200" cy="621792"/>
          </a:xfrm>
          <a:prstGeom prst="roundRect">
            <a:avLst>
              <a:gd name="adj" fmla="val 10294"/>
            </a:avLst>
          </a:prstGeom>
          <a:solidFill>
            <a:srgbClr val="E5F9FA"/>
          </a:solidFill>
          <a:ln/>
          <a:effectLst>
            <a:outerShdw blurRad="76200" dist="25400" dir="8100000" algn="bl" rotWithShape="0">
              <a:srgbClr val="000000">
                <a:alpha val="12000"/>
              </a:srgbClr>
            </a:outerShdw>
          </a:effectLst>
        </p:spPr>
        <p:txBody>
          <a:bodyPr/>
          <a:lstStyle/>
          <a:p>
            <a:endParaRPr lang="en-AU"/>
          </a:p>
        </p:txBody>
      </p:sp>
      <p:sp>
        <p:nvSpPr>
          <p:cNvPr id="12" name="Text 10"/>
          <p:cNvSpPr/>
          <p:nvPr/>
        </p:nvSpPr>
        <p:spPr>
          <a:xfrm>
            <a:off x="2788920" y="1783080"/>
            <a:ext cx="548640" cy="621792"/>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13" name="Text 11"/>
          <p:cNvSpPr/>
          <p:nvPr/>
        </p:nvSpPr>
        <p:spPr>
          <a:xfrm>
            <a:off x="3401568" y="1837944"/>
            <a:ext cx="5321808" cy="274320"/>
          </a:xfrm>
          <a:prstGeom prst="rect">
            <a:avLst/>
          </a:prstGeom>
          <a:noFill/>
          <a:ln/>
        </p:spPr>
        <p:txBody>
          <a:bodyPr wrap="square" lIns="0" tIns="0" rIns="0" bIns="0" rtlCol="0" anchor="ctr"/>
          <a:lstStyle/>
          <a:p>
            <a:pPr marL="0" indent="0">
              <a:buNone/>
            </a:pPr>
            <a:r>
              <a:rPr lang="en-US" sz="1400" b="1" dirty="0">
                <a:solidFill>
                  <a:srgbClr val="0D5C63"/>
                </a:solidFill>
                <a:latin typeface="Cambria" pitchFamily="34" charset="0"/>
                <a:ea typeface="Cambria" pitchFamily="34" charset="-122"/>
                <a:cs typeface="Cambria" pitchFamily="34" charset="-120"/>
              </a:rPr>
              <a:t>Step-by-Step Planning Guides</a:t>
            </a:r>
            <a:endParaRPr lang="en-US" sz="1400" dirty="0"/>
          </a:p>
        </p:txBody>
      </p:sp>
      <p:sp>
        <p:nvSpPr>
          <p:cNvPr id="14" name="Text 12"/>
          <p:cNvSpPr/>
          <p:nvPr/>
        </p:nvSpPr>
        <p:spPr>
          <a:xfrm>
            <a:off x="3401568" y="2103120"/>
            <a:ext cx="5321808" cy="237744"/>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For every event type — from horse rings to trade stalls.</a:t>
            </a:r>
            <a:endParaRPr lang="en-US" sz="1150" dirty="0"/>
          </a:p>
        </p:txBody>
      </p:sp>
      <p:sp>
        <p:nvSpPr>
          <p:cNvPr id="15" name="Shape 13"/>
          <p:cNvSpPr/>
          <p:nvPr/>
        </p:nvSpPr>
        <p:spPr>
          <a:xfrm>
            <a:off x="2651760" y="2487168"/>
            <a:ext cx="6172200" cy="621792"/>
          </a:xfrm>
          <a:prstGeom prst="roundRect">
            <a:avLst>
              <a:gd name="adj" fmla="val 10294"/>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16" name="Text 14"/>
          <p:cNvSpPr/>
          <p:nvPr/>
        </p:nvSpPr>
        <p:spPr>
          <a:xfrm>
            <a:off x="2788920" y="2487168"/>
            <a:ext cx="548640" cy="621792"/>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17" name="Text 15"/>
          <p:cNvSpPr/>
          <p:nvPr/>
        </p:nvSpPr>
        <p:spPr>
          <a:xfrm>
            <a:off x="3401568" y="2542032"/>
            <a:ext cx="5321808" cy="274320"/>
          </a:xfrm>
          <a:prstGeom prst="rect">
            <a:avLst/>
          </a:prstGeom>
          <a:noFill/>
          <a:ln/>
        </p:spPr>
        <p:txBody>
          <a:bodyPr wrap="square" lIns="0" tIns="0" rIns="0" bIns="0" rtlCol="0" anchor="ctr"/>
          <a:lstStyle/>
          <a:p>
            <a:pPr marL="0" indent="0">
              <a:buNone/>
            </a:pPr>
            <a:r>
              <a:rPr lang="en-US" sz="1400" b="1" dirty="0">
                <a:solidFill>
                  <a:srgbClr val="0D5C63"/>
                </a:solidFill>
                <a:latin typeface="Cambria" pitchFamily="34" charset="0"/>
                <a:ea typeface="Cambria" pitchFamily="34" charset="-122"/>
                <a:cs typeface="Cambria" pitchFamily="34" charset="-120"/>
              </a:rPr>
              <a:t>Historical Show Records</a:t>
            </a:r>
            <a:endParaRPr lang="en-US" sz="1400" dirty="0"/>
          </a:p>
        </p:txBody>
      </p:sp>
      <p:sp>
        <p:nvSpPr>
          <p:cNvPr id="18" name="Text 16"/>
          <p:cNvSpPr/>
          <p:nvPr/>
        </p:nvSpPr>
        <p:spPr>
          <a:xfrm>
            <a:off x="3401568" y="2807208"/>
            <a:ext cx="5321808" cy="237744"/>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Your own past incidents are your best guide for what to watch.</a:t>
            </a:r>
            <a:endParaRPr lang="en-US" sz="1150" dirty="0"/>
          </a:p>
        </p:txBody>
      </p:sp>
      <p:sp>
        <p:nvSpPr>
          <p:cNvPr id="19" name="Shape 17"/>
          <p:cNvSpPr/>
          <p:nvPr/>
        </p:nvSpPr>
        <p:spPr>
          <a:xfrm>
            <a:off x="2651760" y="3191256"/>
            <a:ext cx="6172200" cy="621792"/>
          </a:xfrm>
          <a:prstGeom prst="roundRect">
            <a:avLst>
              <a:gd name="adj" fmla="val 10294"/>
            </a:avLst>
          </a:prstGeom>
          <a:solidFill>
            <a:srgbClr val="E5F9FA"/>
          </a:solidFill>
          <a:ln/>
          <a:effectLst>
            <a:outerShdw blurRad="76200" dist="25400" dir="8100000" algn="bl" rotWithShape="0">
              <a:srgbClr val="000000">
                <a:alpha val="12000"/>
              </a:srgbClr>
            </a:outerShdw>
          </a:effectLst>
        </p:spPr>
        <p:txBody>
          <a:bodyPr/>
          <a:lstStyle/>
          <a:p>
            <a:endParaRPr lang="en-AU"/>
          </a:p>
        </p:txBody>
      </p:sp>
      <p:sp>
        <p:nvSpPr>
          <p:cNvPr id="20" name="Text 18"/>
          <p:cNvSpPr/>
          <p:nvPr/>
        </p:nvSpPr>
        <p:spPr>
          <a:xfrm>
            <a:off x="2788920" y="3191256"/>
            <a:ext cx="548640" cy="621792"/>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21" name="Text 19"/>
          <p:cNvSpPr/>
          <p:nvPr/>
        </p:nvSpPr>
        <p:spPr>
          <a:xfrm>
            <a:off x="3401568" y="3246120"/>
            <a:ext cx="5321808" cy="274320"/>
          </a:xfrm>
          <a:prstGeom prst="rect">
            <a:avLst/>
          </a:prstGeom>
          <a:noFill/>
          <a:ln/>
        </p:spPr>
        <p:txBody>
          <a:bodyPr wrap="square" lIns="0" tIns="0" rIns="0" bIns="0" rtlCol="0" anchor="ctr"/>
          <a:lstStyle/>
          <a:p>
            <a:pPr marL="0" indent="0">
              <a:buNone/>
            </a:pPr>
            <a:r>
              <a:rPr lang="en-US" sz="1400" b="1" dirty="0">
                <a:solidFill>
                  <a:srgbClr val="0D5C63"/>
                </a:solidFill>
                <a:latin typeface="Cambria" pitchFamily="34" charset="0"/>
                <a:ea typeface="Cambria" pitchFamily="34" charset="-122"/>
                <a:cs typeface="Cambria" pitchFamily="34" charset="-120"/>
              </a:rPr>
              <a:t>Regularly Updated</a:t>
            </a:r>
            <a:endParaRPr lang="en-US" sz="1400" dirty="0"/>
          </a:p>
        </p:txBody>
      </p:sp>
      <p:sp>
        <p:nvSpPr>
          <p:cNvPr id="22" name="Text 20"/>
          <p:cNvSpPr/>
          <p:nvPr/>
        </p:nvSpPr>
        <p:spPr>
          <a:xfrm>
            <a:off x="3401568" y="3511296"/>
            <a:ext cx="5321808" cy="237744"/>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New resources added routinely. Check before each show.</a:t>
            </a:r>
            <a:endParaRPr lang="en-US" sz="1150" dirty="0"/>
          </a:p>
        </p:txBody>
      </p:sp>
      <p:sp>
        <p:nvSpPr>
          <p:cNvPr id="23" name="Shape 21"/>
          <p:cNvSpPr/>
          <p:nvPr/>
        </p:nvSpPr>
        <p:spPr>
          <a:xfrm>
            <a:off x="2651760" y="3895344"/>
            <a:ext cx="6172200" cy="621792"/>
          </a:xfrm>
          <a:prstGeom prst="roundRect">
            <a:avLst>
              <a:gd name="adj" fmla="val 10294"/>
            </a:avLst>
          </a:prstGeom>
          <a:solidFill>
            <a:srgbClr val="FFFFFF"/>
          </a:solidFill>
          <a:ln/>
          <a:effectLst>
            <a:outerShdw blurRad="76200" dist="25400" dir="8100000" algn="bl" rotWithShape="0">
              <a:srgbClr val="000000">
                <a:alpha val="12000"/>
              </a:srgbClr>
            </a:outerShdw>
          </a:effectLst>
        </p:spPr>
        <p:txBody>
          <a:bodyPr/>
          <a:lstStyle/>
          <a:p>
            <a:endParaRPr lang="en-AU"/>
          </a:p>
        </p:txBody>
      </p:sp>
      <p:sp>
        <p:nvSpPr>
          <p:cNvPr id="24" name="Text 22"/>
          <p:cNvSpPr/>
          <p:nvPr/>
        </p:nvSpPr>
        <p:spPr>
          <a:xfrm>
            <a:off x="2788920" y="3895344"/>
            <a:ext cx="548640" cy="621792"/>
          </a:xfrm>
          <a:prstGeom prst="rect">
            <a:avLst/>
          </a:prstGeom>
          <a:noFill/>
          <a:ln/>
        </p:spPr>
        <p:txBody>
          <a:bodyPr wrap="square" lIns="0" tIns="0" rIns="0" bIns="0" rtlCol="0" anchor="ctr"/>
          <a:lstStyle/>
          <a:p>
            <a:pPr marL="0" indent="0" algn="ctr">
              <a:buNone/>
            </a:pPr>
            <a:r>
              <a:rPr lang="en-US" sz="2200" dirty="0">
                <a:solidFill>
                  <a:srgbClr val="000000"/>
                </a:solidFill>
              </a:rPr>
              <a:t>🤝</a:t>
            </a:r>
            <a:endParaRPr lang="en-US" sz="2200" dirty="0"/>
          </a:p>
        </p:txBody>
      </p:sp>
      <p:sp>
        <p:nvSpPr>
          <p:cNvPr id="25" name="Text 23"/>
          <p:cNvSpPr/>
          <p:nvPr/>
        </p:nvSpPr>
        <p:spPr>
          <a:xfrm>
            <a:off x="3401568" y="3950208"/>
            <a:ext cx="5321808" cy="274320"/>
          </a:xfrm>
          <a:prstGeom prst="rect">
            <a:avLst/>
          </a:prstGeom>
          <a:noFill/>
          <a:ln/>
        </p:spPr>
        <p:txBody>
          <a:bodyPr wrap="square" lIns="0" tIns="0" rIns="0" bIns="0" rtlCol="0" anchor="ctr"/>
          <a:lstStyle/>
          <a:p>
            <a:pPr marL="0" indent="0">
              <a:buNone/>
            </a:pPr>
            <a:r>
              <a:rPr lang="en-US" sz="1400" b="1" dirty="0">
                <a:solidFill>
                  <a:srgbClr val="0D5C63"/>
                </a:solidFill>
                <a:latin typeface="Cambria" pitchFamily="34" charset="0"/>
                <a:ea typeface="Cambria" pitchFamily="34" charset="-122"/>
                <a:cs typeface="Cambria" pitchFamily="34" charset="-120"/>
              </a:rPr>
              <a:t>Support &amp; Contacts</a:t>
            </a:r>
            <a:endParaRPr lang="en-US" sz="1400" dirty="0"/>
          </a:p>
        </p:txBody>
      </p:sp>
      <p:sp>
        <p:nvSpPr>
          <p:cNvPr id="26" name="Text 24"/>
          <p:cNvSpPr/>
          <p:nvPr/>
        </p:nvSpPr>
        <p:spPr>
          <a:xfrm>
            <a:off x="3401568" y="4215384"/>
            <a:ext cx="5321808" cy="237744"/>
          </a:xfrm>
          <a:prstGeom prst="rect">
            <a:avLst/>
          </a:prstGeom>
          <a:noFill/>
          <a:ln/>
        </p:spPr>
        <p:txBody>
          <a:bodyPr wrap="square" lIns="0" tIns="0" rIns="0" bIns="0" rtlCol="0" anchor="ctr"/>
          <a:lstStyle/>
          <a:p>
            <a:pPr marL="0" indent="0">
              <a:buNone/>
            </a:pPr>
            <a:r>
              <a:rPr lang="en-US" sz="1150" dirty="0">
                <a:solidFill>
                  <a:srgbClr val="1A2E30"/>
                </a:solidFill>
                <a:latin typeface="Calibri" pitchFamily="34" charset="0"/>
                <a:ea typeface="Calibri" pitchFamily="34" charset="-122"/>
                <a:cs typeface="Calibri" pitchFamily="34" charset="-120"/>
              </a:rPr>
              <a:t>Need help? The website tells you who to call and when.</a:t>
            </a:r>
            <a:endParaRPr lang="en-US" sz="1150" dirty="0"/>
          </a:p>
        </p:txBody>
      </p:sp>
      <p:sp>
        <p:nvSpPr>
          <p:cNvPr id="27" name="Shape 25"/>
          <p:cNvSpPr/>
          <p:nvPr/>
        </p:nvSpPr>
        <p:spPr>
          <a:xfrm>
            <a:off x="1233778" y="4654296"/>
            <a:ext cx="6172200" cy="384048"/>
          </a:xfrm>
          <a:prstGeom prst="roundRect">
            <a:avLst>
              <a:gd name="adj" fmla="val 14286"/>
            </a:avLst>
          </a:prstGeom>
          <a:solidFill>
            <a:srgbClr val="0D5C63"/>
          </a:solidFill>
          <a:ln/>
        </p:spPr>
        <p:txBody>
          <a:bodyPr/>
          <a:lstStyle/>
          <a:p>
            <a:endParaRPr lang="en-AU"/>
          </a:p>
        </p:txBody>
      </p:sp>
      <p:sp>
        <p:nvSpPr>
          <p:cNvPr id="28" name="Text 26"/>
          <p:cNvSpPr/>
          <p:nvPr/>
        </p:nvSpPr>
        <p:spPr>
          <a:xfrm>
            <a:off x="1439518" y="4654296"/>
            <a:ext cx="5989320" cy="365760"/>
          </a:xfrm>
          <a:prstGeom prst="rect">
            <a:avLst/>
          </a:prstGeom>
          <a:noFill/>
          <a:ln/>
        </p:spPr>
        <p:txBody>
          <a:bodyPr wrap="square" lIns="0" tIns="0" rIns="0" bIns="0" rtlCol="0" anchor="ctr"/>
          <a:lstStyle/>
          <a:p>
            <a:pPr marL="0" indent="0">
              <a:buNone/>
            </a:pPr>
            <a:r>
              <a:rPr lang="en-US" sz="1250" b="1" i="1" dirty="0">
                <a:solidFill>
                  <a:srgbClr val="FFFFFF"/>
                </a:solidFill>
                <a:latin typeface="Calibri" pitchFamily="34" charset="0"/>
                <a:ea typeface="Calibri" pitchFamily="34" charset="-122"/>
                <a:cs typeface="Calibri" pitchFamily="34" charset="-120"/>
              </a:rPr>
              <a:t>💡  Nobody reads a 150-page manual. The website is designed so you don't have to.</a:t>
            </a:r>
            <a:endParaRPr lang="en-US" sz="12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BFC"/>
        </a:solidFill>
        <a:effectLst/>
      </p:bgPr>
    </p:bg>
    <p:spTree>
      <p:nvGrpSpPr>
        <p:cNvPr id="1" name=""/>
        <p:cNvGrpSpPr/>
        <p:nvPr/>
      </p:nvGrpSpPr>
      <p:grpSpPr>
        <a:xfrm>
          <a:off x="0" y="0"/>
          <a:ext cx="0" cy="0"/>
          <a:chOff x="0" y="0"/>
          <a:chExt cx="0" cy="0"/>
        </a:xfrm>
      </p:grpSpPr>
      <p:sp>
        <p:nvSpPr>
          <p:cNvPr id="2" name="Shape 0"/>
          <p:cNvSpPr/>
          <p:nvPr/>
        </p:nvSpPr>
        <p:spPr>
          <a:xfrm>
            <a:off x="0" y="0"/>
            <a:ext cx="9144000" cy="1115568"/>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411480" y="73152"/>
            <a:ext cx="8321040" cy="566928"/>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RA — Risk Assessment</a:t>
            </a:r>
            <a:endParaRPr lang="en-US" sz="2600" dirty="0"/>
          </a:p>
        </p:txBody>
      </p:sp>
      <p:sp>
        <p:nvSpPr>
          <p:cNvPr id="5" name="Text 3"/>
          <p:cNvSpPr/>
          <p:nvPr/>
        </p:nvSpPr>
        <p:spPr>
          <a:xfrm>
            <a:off x="411480" y="658368"/>
            <a:ext cx="8321040" cy="384048"/>
          </a:xfrm>
          <a:prstGeom prst="rect">
            <a:avLst/>
          </a:prstGeom>
          <a:noFill/>
          <a:ln/>
        </p:spPr>
        <p:txBody>
          <a:bodyPr wrap="square" lIns="0" tIns="0" rIns="0" bIns="0" rtlCol="0" anchor="ctr"/>
          <a:lstStyle/>
          <a:p>
            <a:pPr marL="0" indent="0">
              <a:buNone/>
            </a:pPr>
            <a:r>
              <a:rPr lang="en-US" sz="1300" i="1" dirty="0">
                <a:solidFill>
                  <a:srgbClr val="B2EEF1"/>
                </a:solidFill>
                <a:latin typeface="Calibri" pitchFamily="34" charset="0"/>
                <a:ea typeface="Calibri" pitchFamily="34" charset="-122"/>
                <a:cs typeface="Calibri" pitchFamily="34" charset="-120"/>
              </a:rPr>
              <a:t>Plot every activity: Probability of incident vs Severity of injury</a:t>
            </a:r>
            <a:endParaRPr lang="en-US" sz="1300" dirty="0"/>
          </a:p>
        </p:txBody>
      </p:sp>
      <p:sp>
        <p:nvSpPr>
          <p:cNvPr id="6" name="Shape 4"/>
          <p:cNvSpPr/>
          <p:nvPr/>
        </p:nvSpPr>
        <p:spPr>
          <a:xfrm>
            <a:off x="256032" y="1115568"/>
            <a:ext cx="475488" cy="475488"/>
          </a:xfrm>
          <a:prstGeom prst="ellipse">
            <a:avLst/>
          </a:prstGeom>
          <a:solidFill>
            <a:srgbClr val="0E7C86"/>
          </a:solidFill>
          <a:ln w="12700">
            <a:solidFill>
              <a:srgbClr val="0E7C86"/>
            </a:solidFill>
            <a:prstDash val="solid"/>
          </a:ln>
        </p:spPr>
        <p:txBody>
          <a:bodyPr/>
          <a:lstStyle/>
          <a:p>
            <a:endParaRPr lang="en-AU"/>
          </a:p>
        </p:txBody>
      </p:sp>
      <p:sp>
        <p:nvSpPr>
          <p:cNvPr id="7" name="Text 5"/>
          <p:cNvSpPr/>
          <p:nvPr/>
        </p:nvSpPr>
        <p:spPr>
          <a:xfrm>
            <a:off x="256032" y="1115568"/>
            <a:ext cx="475488" cy="475488"/>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8" name="Text 6"/>
          <p:cNvSpPr/>
          <p:nvPr/>
        </p:nvSpPr>
        <p:spPr>
          <a:xfrm>
            <a:off x="822960" y="1115568"/>
            <a:ext cx="3520440" cy="256032"/>
          </a:xfrm>
          <a:prstGeom prst="rect">
            <a:avLst/>
          </a:prstGeom>
          <a:noFill/>
          <a:ln/>
        </p:spPr>
        <p:txBody>
          <a:bodyPr wrap="square" lIns="0" tIns="0" rIns="0" bIns="0" rtlCol="0" anchor="ctr"/>
          <a:lstStyle/>
          <a:p>
            <a:pPr marL="0" indent="0">
              <a:buNone/>
            </a:pPr>
            <a:r>
              <a:rPr lang="en-US" sz="1350" b="1" dirty="0">
                <a:solidFill>
                  <a:srgbClr val="0D5C63"/>
                </a:solidFill>
                <a:latin typeface="Cambria" pitchFamily="34" charset="0"/>
                <a:ea typeface="Cambria" pitchFamily="34" charset="-122"/>
                <a:cs typeface="Cambria" pitchFamily="34" charset="-120"/>
              </a:rPr>
              <a:t>Identify the Hazard</a:t>
            </a:r>
            <a:endParaRPr lang="en-US" sz="1350" dirty="0"/>
          </a:p>
        </p:txBody>
      </p:sp>
      <p:sp>
        <p:nvSpPr>
          <p:cNvPr id="9" name="Text 7"/>
          <p:cNvSpPr/>
          <p:nvPr/>
        </p:nvSpPr>
        <p:spPr>
          <a:xfrm>
            <a:off x="822960" y="1353312"/>
            <a:ext cx="3520440" cy="228600"/>
          </a:xfrm>
          <a:prstGeom prst="rect">
            <a:avLst/>
          </a:prstGeom>
          <a:noFill/>
          <a:ln/>
        </p:spPr>
        <p:txBody>
          <a:bodyPr wrap="square" lIns="0" tIns="0" rIns="0" bIns="0" rtlCol="0" anchor="ctr"/>
          <a:lstStyle/>
          <a:p>
            <a:pPr marL="0" indent="0">
              <a:buNone/>
            </a:pPr>
            <a:r>
              <a:rPr lang="en-US" sz="1150" i="1" dirty="0">
                <a:solidFill>
                  <a:srgbClr val="2C5F65"/>
                </a:solidFill>
                <a:latin typeface="Calibri" pitchFamily="34" charset="0"/>
                <a:ea typeface="Calibri" pitchFamily="34" charset="-122"/>
                <a:cs typeface="Calibri" pitchFamily="34" charset="-120"/>
              </a:rPr>
              <a:t>What could go wrong?</a:t>
            </a:r>
            <a:endParaRPr lang="en-US" sz="1150" dirty="0"/>
          </a:p>
        </p:txBody>
      </p:sp>
      <p:sp>
        <p:nvSpPr>
          <p:cNvPr id="10" name="Shape 8"/>
          <p:cNvSpPr/>
          <p:nvPr/>
        </p:nvSpPr>
        <p:spPr>
          <a:xfrm>
            <a:off x="489204" y="1591056"/>
            <a:ext cx="0" cy="283464"/>
          </a:xfrm>
          <a:prstGeom prst="line">
            <a:avLst/>
          </a:prstGeom>
          <a:noFill/>
          <a:ln w="19050">
            <a:solidFill>
              <a:srgbClr val="B2EEF1"/>
            </a:solidFill>
            <a:prstDash val="solid"/>
          </a:ln>
        </p:spPr>
        <p:txBody>
          <a:bodyPr/>
          <a:lstStyle/>
          <a:p>
            <a:endParaRPr lang="en-AU"/>
          </a:p>
        </p:txBody>
      </p:sp>
      <p:sp>
        <p:nvSpPr>
          <p:cNvPr id="11" name="Shape 9"/>
          <p:cNvSpPr/>
          <p:nvPr/>
        </p:nvSpPr>
        <p:spPr>
          <a:xfrm>
            <a:off x="256032" y="1874520"/>
            <a:ext cx="475488" cy="475488"/>
          </a:xfrm>
          <a:prstGeom prst="ellipse">
            <a:avLst/>
          </a:prstGeom>
          <a:solidFill>
            <a:srgbClr val="0E7C86"/>
          </a:solidFill>
          <a:ln w="12700">
            <a:solidFill>
              <a:srgbClr val="0E7C86"/>
            </a:solidFill>
            <a:prstDash val="solid"/>
          </a:ln>
        </p:spPr>
        <p:txBody>
          <a:bodyPr/>
          <a:lstStyle/>
          <a:p>
            <a:endParaRPr lang="en-AU"/>
          </a:p>
        </p:txBody>
      </p:sp>
      <p:sp>
        <p:nvSpPr>
          <p:cNvPr id="12" name="Text 10"/>
          <p:cNvSpPr/>
          <p:nvPr/>
        </p:nvSpPr>
        <p:spPr>
          <a:xfrm>
            <a:off x="256032" y="1874520"/>
            <a:ext cx="475488" cy="475488"/>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3" name="Text 11"/>
          <p:cNvSpPr/>
          <p:nvPr/>
        </p:nvSpPr>
        <p:spPr>
          <a:xfrm>
            <a:off x="822960" y="1874520"/>
            <a:ext cx="3520440" cy="256032"/>
          </a:xfrm>
          <a:prstGeom prst="rect">
            <a:avLst/>
          </a:prstGeom>
          <a:noFill/>
          <a:ln/>
        </p:spPr>
        <p:txBody>
          <a:bodyPr wrap="square" lIns="0" tIns="0" rIns="0" bIns="0" rtlCol="0" anchor="ctr"/>
          <a:lstStyle/>
          <a:p>
            <a:pPr marL="0" indent="0">
              <a:buNone/>
            </a:pPr>
            <a:r>
              <a:rPr lang="en-US" sz="1350" b="1" dirty="0">
                <a:solidFill>
                  <a:srgbClr val="0D5C63"/>
                </a:solidFill>
                <a:latin typeface="Cambria" pitchFamily="34" charset="0"/>
                <a:ea typeface="Cambria" pitchFamily="34" charset="-122"/>
                <a:cs typeface="Cambria" pitchFamily="34" charset="-120"/>
              </a:rPr>
              <a:t>Assess Consequence</a:t>
            </a:r>
            <a:endParaRPr lang="en-US" sz="1350" dirty="0"/>
          </a:p>
        </p:txBody>
      </p:sp>
      <p:sp>
        <p:nvSpPr>
          <p:cNvPr id="14" name="Text 12"/>
          <p:cNvSpPr/>
          <p:nvPr/>
        </p:nvSpPr>
        <p:spPr>
          <a:xfrm>
            <a:off x="822960" y="2112264"/>
            <a:ext cx="3520440" cy="228600"/>
          </a:xfrm>
          <a:prstGeom prst="rect">
            <a:avLst/>
          </a:prstGeom>
          <a:noFill/>
          <a:ln/>
        </p:spPr>
        <p:txBody>
          <a:bodyPr wrap="square" lIns="0" tIns="0" rIns="0" bIns="0" rtlCol="0" anchor="ctr"/>
          <a:lstStyle/>
          <a:p>
            <a:pPr marL="0" indent="0">
              <a:buNone/>
            </a:pPr>
            <a:r>
              <a:rPr lang="en-US" sz="1150" i="1" dirty="0">
                <a:solidFill>
                  <a:srgbClr val="2C5F65"/>
                </a:solidFill>
                <a:latin typeface="Calibri" pitchFamily="34" charset="0"/>
                <a:ea typeface="Calibri" pitchFamily="34" charset="-122"/>
                <a:cs typeface="Calibri" pitchFamily="34" charset="-120"/>
              </a:rPr>
              <a:t>How bad would the injury be?</a:t>
            </a:r>
            <a:endParaRPr lang="en-US" sz="1150" dirty="0"/>
          </a:p>
        </p:txBody>
      </p:sp>
      <p:sp>
        <p:nvSpPr>
          <p:cNvPr id="15" name="Shape 13"/>
          <p:cNvSpPr/>
          <p:nvPr/>
        </p:nvSpPr>
        <p:spPr>
          <a:xfrm>
            <a:off x="489204" y="2350008"/>
            <a:ext cx="0" cy="283464"/>
          </a:xfrm>
          <a:prstGeom prst="line">
            <a:avLst/>
          </a:prstGeom>
          <a:noFill/>
          <a:ln w="19050">
            <a:solidFill>
              <a:srgbClr val="B2EEF1"/>
            </a:solidFill>
            <a:prstDash val="solid"/>
          </a:ln>
        </p:spPr>
        <p:txBody>
          <a:bodyPr/>
          <a:lstStyle/>
          <a:p>
            <a:endParaRPr lang="en-AU"/>
          </a:p>
        </p:txBody>
      </p:sp>
      <p:sp>
        <p:nvSpPr>
          <p:cNvPr id="16" name="Shape 14"/>
          <p:cNvSpPr/>
          <p:nvPr/>
        </p:nvSpPr>
        <p:spPr>
          <a:xfrm>
            <a:off x="256032" y="2633472"/>
            <a:ext cx="475488" cy="475488"/>
          </a:xfrm>
          <a:prstGeom prst="ellipse">
            <a:avLst/>
          </a:prstGeom>
          <a:solidFill>
            <a:srgbClr val="0E7C86"/>
          </a:solidFill>
          <a:ln w="12700">
            <a:solidFill>
              <a:srgbClr val="0E7C86"/>
            </a:solidFill>
            <a:prstDash val="solid"/>
          </a:ln>
        </p:spPr>
        <p:txBody>
          <a:bodyPr/>
          <a:lstStyle/>
          <a:p>
            <a:endParaRPr lang="en-AU"/>
          </a:p>
        </p:txBody>
      </p:sp>
      <p:sp>
        <p:nvSpPr>
          <p:cNvPr id="17" name="Text 15"/>
          <p:cNvSpPr/>
          <p:nvPr/>
        </p:nvSpPr>
        <p:spPr>
          <a:xfrm>
            <a:off x="256032" y="2633472"/>
            <a:ext cx="475488" cy="475488"/>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18" name="Text 16"/>
          <p:cNvSpPr/>
          <p:nvPr/>
        </p:nvSpPr>
        <p:spPr>
          <a:xfrm>
            <a:off x="822960" y="2633472"/>
            <a:ext cx="3520440" cy="256032"/>
          </a:xfrm>
          <a:prstGeom prst="rect">
            <a:avLst/>
          </a:prstGeom>
          <a:noFill/>
          <a:ln/>
        </p:spPr>
        <p:txBody>
          <a:bodyPr wrap="square" lIns="0" tIns="0" rIns="0" bIns="0" rtlCol="0" anchor="ctr"/>
          <a:lstStyle/>
          <a:p>
            <a:pPr marL="0" indent="0">
              <a:buNone/>
            </a:pPr>
            <a:r>
              <a:rPr lang="en-US" sz="1350" b="1" dirty="0">
                <a:solidFill>
                  <a:srgbClr val="0D5C63"/>
                </a:solidFill>
                <a:latin typeface="Cambria" pitchFamily="34" charset="0"/>
                <a:ea typeface="Cambria" pitchFamily="34" charset="-122"/>
                <a:cs typeface="Cambria" pitchFamily="34" charset="-120"/>
              </a:rPr>
              <a:t>Assess Likelihood</a:t>
            </a:r>
            <a:endParaRPr lang="en-US" sz="1350" dirty="0"/>
          </a:p>
        </p:txBody>
      </p:sp>
      <p:sp>
        <p:nvSpPr>
          <p:cNvPr id="19" name="Text 17"/>
          <p:cNvSpPr/>
          <p:nvPr/>
        </p:nvSpPr>
        <p:spPr>
          <a:xfrm>
            <a:off x="822960" y="2871216"/>
            <a:ext cx="3520440" cy="228600"/>
          </a:xfrm>
          <a:prstGeom prst="rect">
            <a:avLst/>
          </a:prstGeom>
          <a:noFill/>
          <a:ln/>
        </p:spPr>
        <p:txBody>
          <a:bodyPr wrap="square" lIns="0" tIns="0" rIns="0" bIns="0" rtlCol="0" anchor="ctr"/>
          <a:lstStyle/>
          <a:p>
            <a:pPr marL="0" indent="0">
              <a:buNone/>
            </a:pPr>
            <a:r>
              <a:rPr lang="en-US" sz="1150" i="1" dirty="0">
                <a:solidFill>
                  <a:srgbClr val="2C5F65"/>
                </a:solidFill>
                <a:latin typeface="Calibri" pitchFamily="34" charset="0"/>
                <a:ea typeface="Calibri" pitchFamily="34" charset="-122"/>
                <a:cs typeface="Calibri" pitchFamily="34" charset="-120"/>
              </a:rPr>
              <a:t>How probable is it?</a:t>
            </a:r>
            <a:endParaRPr lang="en-US" sz="1150" dirty="0"/>
          </a:p>
        </p:txBody>
      </p:sp>
      <p:sp>
        <p:nvSpPr>
          <p:cNvPr id="20" name="Shape 18"/>
          <p:cNvSpPr/>
          <p:nvPr/>
        </p:nvSpPr>
        <p:spPr>
          <a:xfrm>
            <a:off x="489204" y="3108960"/>
            <a:ext cx="0" cy="283464"/>
          </a:xfrm>
          <a:prstGeom prst="line">
            <a:avLst/>
          </a:prstGeom>
          <a:noFill/>
          <a:ln w="19050">
            <a:solidFill>
              <a:srgbClr val="B2EEF1"/>
            </a:solidFill>
            <a:prstDash val="solid"/>
          </a:ln>
        </p:spPr>
        <p:txBody>
          <a:bodyPr/>
          <a:lstStyle/>
          <a:p>
            <a:endParaRPr lang="en-AU"/>
          </a:p>
        </p:txBody>
      </p:sp>
      <p:sp>
        <p:nvSpPr>
          <p:cNvPr id="21" name="Shape 19"/>
          <p:cNvSpPr/>
          <p:nvPr/>
        </p:nvSpPr>
        <p:spPr>
          <a:xfrm>
            <a:off x="256032" y="3392424"/>
            <a:ext cx="475488" cy="475488"/>
          </a:xfrm>
          <a:prstGeom prst="ellipse">
            <a:avLst/>
          </a:prstGeom>
          <a:solidFill>
            <a:srgbClr val="E05C5C"/>
          </a:solidFill>
          <a:ln w="12700">
            <a:solidFill>
              <a:srgbClr val="0E7C86"/>
            </a:solidFill>
            <a:prstDash val="solid"/>
          </a:ln>
        </p:spPr>
        <p:txBody>
          <a:bodyPr/>
          <a:lstStyle/>
          <a:p>
            <a:endParaRPr lang="en-AU"/>
          </a:p>
        </p:txBody>
      </p:sp>
      <p:sp>
        <p:nvSpPr>
          <p:cNvPr id="22" name="Text 20"/>
          <p:cNvSpPr/>
          <p:nvPr/>
        </p:nvSpPr>
        <p:spPr>
          <a:xfrm>
            <a:off x="256032" y="3392424"/>
            <a:ext cx="475488" cy="475488"/>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4</a:t>
            </a:r>
            <a:endParaRPr lang="en-US" sz="1600" dirty="0"/>
          </a:p>
        </p:txBody>
      </p:sp>
      <p:sp>
        <p:nvSpPr>
          <p:cNvPr id="23" name="Text 21"/>
          <p:cNvSpPr/>
          <p:nvPr/>
        </p:nvSpPr>
        <p:spPr>
          <a:xfrm>
            <a:off x="822960" y="3392424"/>
            <a:ext cx="3520440" cy="256032"/>
          </a:xfrm>
          <a:prstGeom prst="rect">
            <a:avLst/>
          </a:prstGeom>
          <a:noFill/>
          <a:ln/>
        </p:spPr>
        <p:txBody>
          <a:bodyPr wrap="square" lIns="0" tIns="0" rIns="0" bIns="0" rtlCol="0" anchor="ctr"/>
          <a:lstStyle/>
          <a:p>
            <a:pPr marL="0" indent="0">
              <a:buNone/>
            </a:pPr>
            <a:r>
              <a:rPr lang="en-US" sz="1350" b="1" dirty="0">
                <a:solidFill>
                  <a:srgbClr val="0D5C63"/>
                </a:solidFill>
                <a:latin typeface="Cambria" pitchFamily="34" charset="0"/>
                <a:ea typeface="Cambria" pitchFamily="34" charset="-122"/>
                <a:cs typeface="Cambria" pitchFamily="34" charset="-120"/>
              </a:rPr>
              <a:t>Plot on the Matrix</a:t>
            </a:r>
            <a:endParaRPr lang="en-US" sz="1350" dirty="0"/>
          </a:p>
        </p:txBody>
      </p:sp>
      <p:sp>
        <p:nvSpPr>
          <p:cNvPr id="24" name="Text 22"/>
          <p:cNvSpPr/>
          <p:nvPr/>
        </p:nvSpPr>
        <p:spPr>
          <a:xfrm>
            <a:off x="822960" y="3630168"/>
            <a:ext cx="3520440" cy="228600"/>
          </a:xfrm>
          <a:prstGeom prst="rect">
            <a:avLst/>
          </a:prstGeom>
          <a:noFill/>
          <a:ln/>
        </p:spPr>
        <p:txBody>
          <a:bodyPr wrap="square" lIns="0" tIns="0" rIns="0" bIns="0" rtlCol="0" anchor="ctr"/>
          <a:lstStyle/>
          <a:p>
            <a:pPr marL="0" indent="0">
              <a:buNone/>
            </a:pPr>
            <a:r>
              <a:rPr lang="en-US" sz="1150" i="1" dirty="0">
                <a:solidFill>
                  <a:srgbClr val="2C5F65"/>
                </a:solidFill>
                <a:latin typeface="Calibri" pitchFamily="34" charset="0"/>
                <a:ea typeface="Calibri" pitchFamily="34" charset="-122"/>
                <a:cs typeface="Calibri" pitchFamily="34" charset="-120"/>
              </a:rPr>
              <a:t>Top-right = highest priority</a:t>
            </a:r>
            <a:endParaRPr lang="en-US" sz="1150" dirty="0"/>
          </a:p>
        </p:txBody>
      </p:sp>
      <p:sp>
        <p:nvSpPr>
          <p:cNvPr id="25" name="Shape 23"/>
          <p:cNvSpPr/>
          <p:nvPr/>
        </p:nvSpPr>
        <p:spPr>
          <a:xfrm>
            <a:off x="489204" y="3867912"/>
            <a:ext cx="0" cy="283464"/>
          </a:xfrm>
          <a:prstGeom prst="line">
            <a:avLst/>
          </a:prstGeom>
          <a:noFill/>
          <a:ln w="19050">
            <a:solidFill>
              <a:srgbClr val="B2EEF1"/>
            </a:solidFill>
            <a:prstDash val="solid"/>
          </a:ln>
        </p:spPr>
        <p:txBody>
          <a:bodyPr/>
          <a:lstStyle/>
          <a:p>
            <a:endParaRPr lang="en-AU"/>
          </a:p>
        </p:txBody>
      </p:sp>
      <p:sp>
        <p:nvSpPr>
          <p:cNvPr id="26" name="Shape 24"/>
          <p:cNvSpPr/>
          <p:nvPr/>
        </p:nvSpPr>
        <p:spPr>
          <a:xfrm>
            <a:off x="256032" y="4151376"/>
            <a:ext cx="475488" cy="475488"/>
          </a:xfrm>
          <a:prstGeom prst="ellipse">
            <a:avLst/>
          </a:prstGeom>
          <a:solidFill>
            <a:srgbClr val="0E7C86"/>
          </a:solidFill>
          <a:ln w="12700">
            <a:solidFill>
              <a:srgbClr val="0E7C86"/>
            </a:solidFill>
            <a:prstDash val="solid"/>
          </a:ln>
        </p:spPr>
        <p:txBody>
          <a:bodyPr/>
          <a:lstStyle/>
          <a:p>
            <a:endParaRPr lang="en-AU"/>
          </a:p>
        </p:txBody>
      </p:sp>
      <p:sp>
        <p:nvSpPr>
          <p:cNvPr id="27" name="Text 25"/>
          <p:cNvSpPr/>
          <p:nvPr/>
        </p:nvSpPr>
        <p:spPr>
          <a:xfrm>
            <a:off x="256032" y="4151376"/>
            <a:ext cx="475488" cy="475488"/>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5</a:t>
            </a:r>
            <a:endParaRPr lang="en-US" sz="1600" dirty="0"/>
          </a:p>
        </p:txBody>
      </p:sp>
      <p:sp>
        <p:nvSpPr>
          <p:cNvPr id="28" name="Text 26"/>
          <p:cNvSpPr/>
          <p:nvPr/>
        </p:nvSpPr>
        <p:spPr>
          <a:xfrm>
            <a:off x="822960" y="4151376"/>
            <a:ext cx="3520440" cy="256032"/>
          </a:xfrm>
          <a:prstGeom prst="rect">
            <a:avLst/>
          </a:prstGeom>
          <a:noFill/>
          <a:ln/>
        </p:spPr>
        <p:txBody>
          <a:bodyPr wrap="square" lIns="0" tIns="0" rIns="0" bIns="0" rtlCol="0" anchor="ctr"/>
          <a:lstStyle/>
          <a:p>
            <a:pPr marL="0" indent="0">
              <a:buNone/>
            </a:pPr>
            <a:r>
              <a:rPr lang="en-US" sz="1350" b="1" dirty="0">
                <a:solidFill>
                  <a:srgbClr val="0D5C63"/>
                </a:solidFill>
                <a:latin typeface="Cambria" pitchFamily="34" charset="0"/>
                <a:ea typeface="Cambria" pitchFamily="34" charset="-122"/>
                <a:cs typeface="Cambria" pitchFamily="34" charset="-120"/>
              </a:rPr>
              <a:t>Apply Controls</a:t>
            </a:r>
            <a:endParaRPr lang="en-US" sz="1350" dirty="0"/>
          </a:p>
        </p:txBody>
      </p:sp>
      <p:sp>
        <p:nvSpPr>
          <p:cNvPr id="29" name="Text 27"/>
          <p:cNvSpPr/>
          <p:nvPr/>
        </p:nvSpPr>
        <p:spPr>
          <a:xfrm>
            <a:off x="822960" y="4389120"/>
            <a:ext cx="3520440" cy="228600"/>
          </a:xfrm>
          <a:prstGeom prst="rect">
            <a:avLst/>
          </a:prstGeom>
          <a:noFill/>
          <a:ln/>
        </p:spPr>
        <p:txBody>
          <a:bodyPr wrap="square" lIns="0" tIns="0" rIns="0" bIns="0" rtlCol="0" anchor="ctr"/>
          <a:lstStyle/>
          <a:p>
            <a:pPr marL="0" indent="0">
              <a:buNone/>
            </a:pPr>
            <a:r>
              <a:rPr lang="en-US" sz="1150" i="1" dirty="0">
                <a:solidFill>
                  <a:srgbClr val="2C5F65"/>
                </a:solidFill>
                <a:latin typeface="Calibri" pitchFamily="34" charset="0"/>
                <a:ea typeface="Calibri" pitchFamily="34" charset="-122"/>
                <a:cs typeface="Calibri" pitchFamily="34" charset="-120"/>
              </a:rPr>
              <a:t>Eliminate, reduce, or manage</a:t>
            </a:r>
            <a:endParaRPr lang="en-US" sz="1150" dirty="0"/>
          </a:p>
        </p:txBody>
      </p:sp>
      <p:sp>
        <p:nvSpPr>
          <p:cNvPr id="30" name="Shape 28"/>
          <p:cNvSpPr/>
          <p:nvPr/>
        </p:nvSpPr>
        <p:spPr>
          <a:xfrm>
            <a:off x="4709160" y="1078992"/>
            <a:ext cx="2066544" cy="1929384"/>
          </a:xfrm>
          <a:prstGeom prst="rect">
            <a:avLst/>
          </a:prstGeom>
          <a:solidFill>
            <a:srgbClr val="FFF0F0"/>
          </a:solidFill>
          <a:ln w="7620">
            <a:solidFill>
              <a:srgbClr val="B2EEF1"/>
            </a:solidFill>
            <a:prstDash val="solid"/>
          </a:ln>
        </p:spPr>
        <p:txBody>
          <a:bodyPr/>
          <a:lstStyle/>
          <a:p>
            <a:endParaRPr lang="en-AU"/>
          </a:p>
        </p:txBody>
      </p:sp>
      <p:sp>
        <p:nvSpPr>
          <p:cNvPr id="31" name="Shape 29"/>
          <p:cNvSpPr/>
          <p:nvPr/>
        </p:nvSpPr>
        <p:spPr>
          <a:xfrm>
            <a:off x="6775704" y="1078992"/>
            <a:ext cx="2066544" cy="1929384"/>
          </a:xfrm>
          <a:prstGeom prst="rect">
            <a:avLst/>
          </a:prstGeom>
          <a:solidFill>
            <a:srgbClr val="FFE0E0"/>
          </a:solidFill>
          <a:ln w="7620">
            <a:solidFill>
              <a:srgbClr val="B2EEF1"/>
            </a:solidFill>
            <a:prstDash val="solid"/>
          </a:ln>
        </p:spPr>
        <p:txBody>
          <a:bodyPr/>
          <a:lstStyle/>
          <a:p>
            <a:endParaRPr lang="en-AU"/>
          </a:p>
        </p:txBody>
      </p:sp>
      <p:sp>
        <p:nvSpPr>
          <p:cNvPr id="32" name="Shape 30"/>
          <p:cNvSpPr/>
          <p:nvPr/>
        </p:nvSpPr>
        <p:spPr>
          <a:xfrm>
            <a:off x="4709160" y="3008376"/>
            <a:ext cx="2066544" cy="1929384"/>
          </a:xfrm>
          <a:prstGeom prst="rect">
            <a:avLst/>
          </a:prstGeom>
          <a:solidFill>
            <a:srgbClr val="E8F9F5"/>
          </a:solidFill>
          <a:ln w="7620">
            <a:solidFill>
              <a:srgbClr val="B2EEF1"/>
            </a:solidFill>
            <a:prstDash val="solid"/>
          </a:ln>
        </p:spPr>
        <p:txBody>
          <a:bodyPr/>
          <a:lstStyle/>
          <a:p>
            <a:endParaRPr lang="en-AU"/>
          </a:p>
        </p:txBody>
      </p:sp>
      <p:sp>
        <p:nvSpPr>
          <p:cNvPr id="33" name="Shape 31"/>
          <p:cNvSpPr/>
          <p:nvPr/>
        </p:nvSpPr>
        <p:spPr>
          <a:xfrm>
            <a:off x="6775704" y="3008376"/>
            <a:ext cx="2066544" cy="1929384"/>
          </a:xfrm>
          <a:prstGeom prst="rect">
            <a:avLst/>
          </a:prstGeom>
          <a:solidFill>
            <a:srgbClr val="FFF5E0"/>
          </a:solidFill>
          <a:ln w="7620">
            <a:solidFill>
              <a:srgbClr val="B2EEF1"/>
            </a:solidFill>
            <a:prstDash val="solid"/>
          </a:ln>
        </p:spPr>
        <p:txBody>
          <a:bodyPr/>
          <a:lstStyle/>
          <a:p>
            <a:endParaRPr lang="en-AU"/>
          </a:p>
        </p:txBody>
      </p:sp>
      <p:sp>
        <p:nvSpPr>
          <p:cNvPr id="34" name="Text 32"/>
          <p:cNvSpPr/>
          <p:nvPr/>
        </p:nvSpPr>
        <p:spPr>
          <a:xfrm>
            <a:off x="4800600" y="3081528"/>
            <a:ext cx="1371600" cy="502920"/>
          </a:xfrm>
          <a:prstGeom prst="rect">
            <a:avLst/>
          </a:prstGeom>
          <a:noFill/>
          <a:ln/>
        </p:spPr>
        <p:txBody>
          <a:bodyPr wrap="square" lIns="0" tIns="0" rIns="0" bIns="0" rtlCol="0" anchor="ctr"/>
          <a:lstStyle/>
          <a:p>
            <a:pPr marL="0" indent="0" algn="l">
              <a:buNone/>
            </a:pPr>
            <a:r>
              <a:rPr lang="en-US" sz="950" b="1" dirty="0">
                <a:solidFill>
                  <a:srgbClr val="0E7C86"/>
                </a:solidFill>
                <a:latin typeface="Calibri" pitchFamily="34" charset="0"/>
                <a:ea typeface="Calibri" pitchFamily="34" charset="-122"/>
                <a:cs typeface="Calibri" pitchFamily="34" charset="-120"/>
              </a:rPr>
              <a:t>LOW</a:t>
            </a:r>
            <a:endParaRPr lang="en-US" sz="950" dirty="0"/>
          </a:p>
        </p:txBody>
      </p:sp>
      <p:sp>
        <p:nvSpPr>
          <p:cNvPr id="35" name="Text 33"/>
          <p:cNvSpPr/>
          <p:nvPr/>
        </p:nvSpPr>
        <p:spPr>
          <a:xfrm>
            <a:off x="6867144" y="3081528"/>
            <a:ext cx="1371600" cy="502920"/>
          </a:xfrm>
          <a:prstGeom prst="rect">
            <a:avLst/>
          </a:prstGeom>
          <a:noFill/>
          <a:ln/>
        </p:spPr>
        <p:txBody>
          <a:bodyPr wrap="square" lIns="0" tIns="0" rIns="0" bIns="0" rtlCol="0" anchor="ctr"/>
          <a:lstStyle/>
          <a:p>
            <a:pPr marL="0" indent="0" algn="l">
              <a:buNone/>
            </a:pPr>
            <a:r>
              <a:rPr lang="en-US" sz="950" b="1" dirty="0">
                <a:solidFill>
                  <a:srgbClr val="E8890C"/>
                </a:solidFill>
                <a:latin typeface="Calibri" pitchFamily="34" charset="0"/>
                <a:ea typeface="Calibri" pitchFamily="34" charset="-122"/>
                <a:cs typeface="Calibri" pitchFamily="34" charset="-120"/>
              </a:rPr>
              <a:t>MEDIUM</a:t>
            </a:r>
            <a:endParaRPr lang="en-US" sz="950" dirty="0"/>
          </a:p>
        </p:txBody>
      </p:sp>
      <p:sp>
        <p:nvSpPr>
          <p:cNvPr id="36" name="Text 34"/>
          <p:cNvSpPr/>
          <p:nvPr/>
        </p:nvSpPr>
        <p:spPr>
          <a:xfrm>
            <a:off x="6867144" y="1152144"/>
            <a:ext cx="1371600" cy="502920"/>
          </a:xfrm>
          <a:prstGeom prst="rect">
            <a:avLst/>
          </a:prstGeom>
          <a:noFill/>
          <a:ln/>
        </p:spPr>
        <p:txBody>
          <a:bodyPr wrap="square" lIns="0" tIns="0" rIns="0" bIns="0" rtlCol="0" anchor="ctr"/>
          <a:lstStyle/>
          <a:p>
            <a:pPr marL="0" indent="0" algn="l">
              <a:buNone/>
            </a:pPr>
            <a:r>
              <a:rPr lang="en-US" sz="950" b="1" dirty="0">
                <a:solidFill>
                  <a:srgbClr val="E05C5C"/>
                </a:solidFill>
                <a:latin typeface="Calibri" pitchFamily="34" charset="0"/>
                <a:ea typeface="Calibri" pitchFamily="34" charset="-122"/>
                <a:cs typeface="Calibri" pitchFamily="34" charset="-120"/>
              </a:rPr>
              <a:t>HIGH</a:t>
            </a:r>
            <a:endParaRPr lang="en-US" sz="950" dirty="0"/>
          </a:p>
        </p:txBody>
      </p:sp>
      <p:sp>
        <p:nvSpPr>
          <p:cNvPr id="37" name="Text 35"/>
          <p:cNvSpPr/>
          <p:nvPr/>
        </p:nvSpPr>
        <p:spPr>
          <a:xfrm>
            <a:off x="7278624" y="1371600"/>
            <a:ext cx="1371600" cy="502920"/>
          </a:xfrm>
          <a:prstGeom prst="rect">
            <a:avLst/>
          </a:prstGeom>
          <a:noFill/>
          <a:ln/>
        </p:spPr>
        <p:txBody>
          <a:bodyPr wrap="square" lIns="0" tIns="0" rIns="0" bIns="0" rtlCol="0" anchor="ctr"/>
          <a:lstStyle/>
          <a:p>
            <a:pPr marL="0" indent="0" algn="l">
              <a:buNone/>
            </a:pPr>
            <a:r>
              <a:rPr lang="en-US" sz="950" b="1" dirty="0">
                <a:solidFill>
                  <a:srgbClr val="E05C5C"/>
                </a:solidFill>
                <a:latin typeface="Calibri" pitchFamily="34" charset="0"/>
                <a:ea typeface="Calibri" pitchFamily="34" charset="-122"/>
                <a:cs typeface="Calibri" pitchFamily="34" charset="-120"/>
              </a:rPr>
              <a:t>MANAGE</a:t>
            </a:r>
            <a:endParaRPr lang="en-US" sz="950" dirty="0"/>
          </a:p>
          <a:p>
            <a:pPr marL="0" indent="0" algn="l">
              <a:buNone/>
            </a:pPr>
            <a:r>
              <a:rPr lang="en-US" sz="950" b="1" dirty="0">
                <a:solidFill>
                  <a:srgbClr val="E05C5C"/>
                </a:solidFill>
                <a:latin typeface="Calibri" pitchFamily="34" charset="0"/>
                <a:ea typeface="Calibri" pitchFamily="34" charset="-122"/>
                <a:cs typeface="Calibri" pitchFamily="34" charset="-120"/>
              </a:rPr>
              <a:t>CAREFULLY</a:t>
            </a:r>
            <a:endParaRPr lang="en-US" sz="950" dirty="0"/>
          </a:p>
        </p:txBody>
      </p:sp>
      <p:sp>
        <p:nvSpPr>
          <p:cNvPr id="38" name="Shape 36"/>
          <p:cNvSpPr/>
          <p:nvPr/>
        </p:nvSpPr>
        <p:spPr>
          <a:xfrm>
            <a:off x="4663440" y="4937760"/>
            <a:ext cx="0" cy="0"/>
          </a:xfrm>
          <a:prstGeom prst="line">
            <a:avLst/>
          </a:prstGeom>
          <a:noFill/>
          <a:ln w="27940">
            <a:solidFill>
              <a:srgbClr val="1A1A2E"/>
            </a:solidFill>
            <a:prstDash val="solid"/>
          </a:ln>
        </p:spPr>
        <p:txBody>
          <a:bodyPr/>
          <a:lstStyle/>
          <a:p>
            <a:endParaRPr lang="en-AU"/>
          </a:p>
        </p:txBody>
      </p:sp>
      <p:sp>
        <p:nvSpPr>
          <p:cNvPr id="39" name="Shape 37"/>
          <p:cNvSpPr/>
          <p:nvPr/>
        </p:nvSpPr>
        <p:spPr>
          <a:xfrm>
            <a:off x="4663440" y="4937760"/>
            <a:ext cx="4453128" cy="0"/>
          </a:xfrm>
          <a:prstGeom prst="line">
            <a:avLst/>
          </a:prstGeom>
          <a:noFill/>
          <a:ln w="27940">
            <a:solidFill>
              <a:srgbClr val="1A1A2E"/>
            </a:solidFill>
            <a:prstDash val="solid"/>
          </a:ln>
        </p:spPr>
        <p:txBody>
          <a:bodyPr/>
          <a:lstStyle/>
          <a:p>
            <a:endParaRPr lang="en-AU"/>
          </a:p>
        </p:txBody>
      </p:sp>
      <p:sp>
        <p:nvSpPr>
          <p:cNvPr id="40" name="Text 38"/>
          <p:cNvSpPr/>
          <p:nvPr/>
        </p:nvSpPr>
        <p:spPr>
          <a:xfrm rot="16200000">
            <a:off x="3429000" y="2734056"/>
            <a:ext cx="1207008" cy="548640"/>
          </a:xfrm>
          <a:prstGeom prst="rect">
            <a:avLst/>
          </a:prstGeom>
          <a:noFill/>
          <a:ln/>
        </p:spPr>
        <p:txBody>
          <a:bodyPr wrap="square" lIns="0" tIns="0" rIns="0" bIns="0" rtlCol="0" anchor="ctr"/>
          <a:lstStyle/>
          <a:p>
            <a:pPr marL="0" indent="0" algn="ctr">
              <a:buNone/>
            </a:pPr>
            <a:r>
              <a:rPr lang="en-US" sz="950" b="1" dirty="0">
                <a:solidFill>
                  <a:srgbClr val="1A1A2E"/>
                </a:solidFill>
                <a:latin typeface="Calibri" pitchFamily="34" charset="0"/>
                <a:ea typeface="Calibri" pitchFamily="34" charset="-122"/>
                <a:cs typeface="Calibri" pitchFamily="34" charset="-120"/>
              </a:rPr>
              <a:t>↑ PROBABILITY</a:t>
            </a:r>
            <a:endParaRPr lang="en-US" sz="950" dirty="0"/>
          </a:p>
        </p:txBody>
      </p:sp>
      <p:sp>
        <p:nvSpPr>
          <p:cNvPr id="41" name="Text 39"/>
          <p:cNvSpPr/>
          <p:nvPr/>
        </p:nvSpPr>
        <p:spPr>
          <a:xfrm>
            <a:off x="6135624" y="5029200"/>
            <a:ext cx="1645920" cy="274320"/>
          </a:xfrm>
          <a:prstGeom prst="rect">
            <a:avLst/>
          </a:prstGeom>
          <a:noFill/>
          <a:ln/>
        </p:spPr>
        <p:txBody>
          <a:bodyPr wrap="square" lIns="0" tIns="0" rIns="0" bIns="0" rtlCol="0" anchor="ctr"/>
          <a:lstStyle/>
          <a:p>
            <a:pPr marL="0" indent="0" algn="ctr">
              <a:buNone/>
            </a:pPr>
            <a:r>
              <a:rPr lang="en-US" sz="950" b="1" dirty="0">
                <a:solidFill>
                  <a:srgbClr val="1A1A2E"/>
                </a:solidFill>
                <a:latin typeface="Calibri" pitchFamily="34" charset="0"/>
                <a:ea typeface="Calibri" pitchFamily="34" charset="-122"/>
                <a:cs typeface="Calibri" pitchFamily="34" charset="-120"/>
              </a:rPr>
              <a:t>SEVERITY →</a:t>
            </a:r>
            <a:endParaRPr lang="en-US" sz="950" dirty="0"/>
          </a:p>
        </p:txBody>
      </p:sp>
      <p:sp>
        <p:nvSpPr>
          <p:cNvPr id="42" name="Shape 40"/>
          <p:cNvSpPr/>
          <p:nvPr/>
        </p:nvSpPr>
        <p:spPr>
          <a:xfrm>
            <a:off x="5407762" y="3960815"/>
            <a:ext cx="256032" cy="256032"/>
          </a:xfrm>
          <a:prstGeom prst="ellipse">
            <a:avLst/>
          </a:prstGeom>
          <a:solidFill>
            <a:srgbClr val="0E7C86"/>
          </a:solidFill>
          <a:ln w="15240">
            <a:solidFill>
              <a:srgbClr val="FFFFFF"/>
            </a:solidFill>
            <a:prstDash val="solid"/>
          </a:ln>
          <a:effectLst>
            <a:outerShdw blurRad="76200" dist="25400" dir="8100000" algn="bl" rotWithShape="0">
              <a:srgbClr val="000000">
                <a:alpha val="12000"/>
              </a:srgbClr>
            </a:outerShdw>
          </a:effectLst>
        </p:spPr>
        <p:txBody>
          <a:bodyPr/>
          <a:lstStyle/>
          <a:p>
            <a:endParaRPr lang="en-AU"/>
          </a:p>
        </p:txBody>
      </p:sp>
      <p:sp>
        <p:nvSpPr>
          <p:cNvPr id="43" name="Text 41"/>
          <p:cNvSpPr/>
          <p:nvPr/>
        </p:nvSpPr>
        <p:spPr>
          <a:xfrm>
            <a:off x="4987138" y="4225991"/>
            <a:ext cx="1234440" cy="384048"/>
          </a:xfrm>
          <a:prstGeom prst="rect">
            <a:avLst/>
          </a:prstGeom>
          <a:noFill/>
          <a:ln/>
        </p:spPr>
        <p:txBody>
          <a:bodyPr wrap="square" lIns="0" tIns="0" rIns="0" bIns="0" rtlCol="0" anchor="ctr"/>
          <a:lstStyle/>
          <a:p>
            <a:pPr marL="0" indent="0" algn="ctr">
              <a:buNone/>
            </a:pPr>
            <a:r>
              <a:rPr lang="en-US" sz="850" b="1" dirty="0">
                <a:solidFill>
                  <a:srgbClr val="1A2E30"/>
                </a:solidFill>
                <a:latin typeface="Calibri" pitchFamily="34" charset="0"/>
                <a:ea typeface="Calibri" pitchFamily="34" charset="-122"/>
                <a:cs typeface="Calibri" pitchFamily="34" charset="-120"/>
              </a:rPr>
              <a:t>Dog Trials</a:t>
            </a:r>
            <a:endParaRPr lang="en-US" sz="850" dirty="0"/>
          </a:p>
        </p:txBody>
      </p:sp>
      <p:sp>
        <p:nvSpPr>
          <p:cNvPr id="44" name="Shape 42"/>
          <p:cNvSpPr/>
          <p:nvPr/>
        </p:nvSpPr>
        <p:spPr>
          <a:xfrm>
            <a:off x="5738409" y="2957535"/>
            <a:ext cx="256032" cy="256032"/>
          </a:xfrm>
          <a:prstGeom prst="ellipse">
            <a:avLst/>
          </a:prstGeom>
          <a:solidFill>
            <a:srgbClr val="17A8B3"/>
          </a:solidFill>
          <a:ln w="15240">
            <a:solidFill>
              <a:srgbClr val="FFFFFF"/>
            </a:solidFill>
            <a:prstDash val="solid"/>
          </a:ln>
          <a:effectLst>
            <a:outerShdw blurRad="76200" dist="25400" dir="8100000" algn="bl" rotWithShape="0">
              <a:srgbClr val="000000">
                <a:alpha val="12000"/>
              </a:srgbClr>
            </a:outerShdw>
          </a:effectLst>
        </p:spPr>
        <p:txBody>
          <a:bodyPr/>
          <a:lstStyle/>
          <a:p>
            <a:endParaRPr lang="en-AU"/>
          </a:p>
        </p:txBody>
      </p:sp>
      <p:sp>
        <p:nvSpPr>
          <p:cNvPr id="45" name="Text 43"/>
          <p:cNvSpPr/>
          <p:nvPr/>
        </p:nvSpPr>
        <p:spPr>
          <a:xfrm>
            <a:off x="5317785" y="3222711"/>
            <a:ext cx="1234440" cy="384048"/>
          </a:xfrm>
          <a:prstGeom prst="rect">
            <a:avLst/>
          </a:prstGeom>
          <a:noFill/>
          <a:ln/>
        </p:spPr>
        <p:txBody>
          <a:bodyPr wrap="square" lIns="0" tIns="0" rIns="0" bIns="0" rtlCol="0" anchor="ctr"/>
          <a:lstStyle/>
          <a:p>
            <a:pPr marL="0" indent="0" algn="ctr">
              <a:buNone/>
            </a:pPr>
            <a:r>
              <a:rPr lang="en-US" sz="850" b="1" dirty="0">
                <a:solidFill>
                  <a:srgbClr val="1A2E30"/>
                </a:solidFill>
                <a:latin typeface="Calibri" pitchFamily="34" charset="0"/>
                <a:ea typeface="Calibri" pitchFamily="34" charset="-122"/>
                <a:cs typeface="Calibri" pitchFamily="34" charset="-120"/>
              </a:rPr>
              <a:t>Farmers Mkt</a:t>
            </a:r>
            <a:endParaRPr lang="en-US" sz="850" dirty="0"/>
          </a:p>
        </p:txBody>
      </p:sp>
      <p:sp>
        <p:nvSpPr>
          <p:cNvPr id="46" name="Shape 44"/>
          <p:cNvSpPr/>
          <p:nvPr/>
        </p:nvSpPr>
        <p:spPr>
          <a:xfrm>
            <a:off x="6151717" y="2417308"/>
            <a:ext cx="256032" cy="256032"/>
          </a:xfrm>
          <a:prstGeom prst="ellipse">
            <a:avLst/>
          </a:prstGeom>
          <a:solidFill>
            <a:srgbClr val="17A8B3"/>
          </a:solidFill>
          <a:ln w="15240">
            <a:solidFill>
              <a:srgbClr val="FFFFFF"/>
            </a:solidFill>
            <a:prstDash val="solid"/>
          </a:ln>
          <a:effectLst>
            <a:outerShdw blurRad="76200" dist="25400" dir="8100000" algn="bl" rotWithShape="0">
              <a:srgbClr val="000000">
                <a:alpha val="12000"/>
              </a:srgbClr>
            </a:outerShdw>
          </a:effectLst>
        </p:spPr>
        <p:txBody>
          <a:bodyPr/>
          <a:lstStyle/>
          <a:p>
            <a:endParaRPr lang="en-AU"/>
          </a:p>
        </p:txBody>
      </p:sp>
      <p:sp>
        <p:nvSpPr>
          <p:cNvPr id="47" name="Text 45"/>
          <p:cNvSpPr/>
          <p:nvPr/>
        </p:nvSpPr>
        <p:spPr>
          <a:xfrm>
            <a:off x="5731093" y="2682484"/>
            <a:ext cx="1234440" cy="384048"/>
          </a:xfrm>
          <a:prstGeom prst="rect">
            <a:avLst/>
          </a:prstGeom>
          <a:noFill/>
          <a:ln/>
        </p:spPr>
        <p:txBody>
          <a:bodyPr wrap="square" lIns="0" tIns="0" rIns="0" bIns="0" rtlCol="0" anchor="ctr"/>
          <a:lstStyle/>
          <a:p>
            <a:pPr marL="0" indent="0" algn="ctr">
              <a:buNone/>
            </a:pPr>
            <a:r>
              <a:rPr lang="en-US" sz="850" b="1" dirty="0">
                <a:solidFill>
                  <a:srgbClr val="1A2E30"/>
                </a:solidFill>
                <a:latin typeface="Calibri" pitchFamily="34" charset="0"/>
                <a:ea typeface="Calibri" pitchFamily="34" charset="-122"/>
                <a:cs typeface="Calibri" pitchFamily="34" charset="-120"/>
              </a:rPr>
              <a:t>Trade Stalls</a:t>
            </a:r>
            <a:endParaRPr lang="en-US" sz="850" dirty="0"/>
          </a:p>
        </p:txBody>
      </p:sp>
      <p:sp>
        <p:nvSpPr>
          <p:cNvPr id="48" name="Shape 46"/>
          <p:cNvSpPr/>
          <p:nvPr/>
        </p:nvSpPr>
        <p:spPr>
          <a:xfrm>
            <a:off x="6730350" y="2031431"/>
            <a:ext cx="256032" cy="256032"/>
          </a:xfrm>
          <a:prstGeom prst="ellipse">
            <a:avLst/>
          </a:prstGeom>
          <a:solidFill>
            <a:srgbClr val="E8890C"/>
          </a:solidFill>
          <a:ln w="15240">
            <a:solidFill>
              <a:srgbClr val="FFFFFF"/>
            </a:solidFill>
            <a:prstDash val="solid"/>
          </a:ln>
          <a:effectLst>
            <a:outerShdw blurRad="76200" dist="25400" dir="8100000" algn="bl" rotWithShape="0">
              <a:srgbClr val="000000">
                <a:alpha val="12000"/>
              </a:srgbClr>
            </a:outerShdw>
          </a:effectLst>
        </p:spPr>
        <p:txBody>
          <a:bodyPr/>
          <a:lstStyle/>
          <a:p>
            <a:endParaRPr lang="en-AU"/>
          </a:p>
        </p:txBody>
      </p:sp>
      <p:sp>
        <p:nvSpPr>
          <p:cNvPr id="49" name="Text 47"/>
          <p:cNvSpPr/>
          <p:nvPr/>
        </p:nvSpPr>
        <p:spPr>
          <a:xfrm>
            <a:off x="6309726" y="2296607"/>
            <a:ext cx="1234440" cy="384048"/>
          </a:xfrm>
          <a:prstGeom prst="rect">
            <a:avLst/>
          </a:prstGeom>
          <a:noFill/>
          <a:ln/>
        </p:spPr>
        <p:txBody>
          <a:bodyPr wrap="square" lIns="0" tIns="0" rIns="0" bIns="0" rtlCol="0" anchor="ctr"/>
          <a:lstStyle/>
          <a:p>
            <a:pPr marL="0" indent="0" algn="ctr">
              <a:buNone/>
            </a:pPr>
            <a:r>
              <a:rPr lang="en-US" sz="850" b="1" dirty="0">
                <a:solidFill>
                  <a:srgbClr val="1A2E30"/>
                </a:solidFill>
                <a:latin typeface="Calibri" pitchFamily="34" charset="0"/>
                <a:ea typeface="Calibri" pitchFamily="34" charset="-122"/>
                <a:cs typeface="Calibri" pitchFamily="34" charset="-120"/>
              </a:rPr>
              <a:t>Animal</a:t>
            </a:r>
            <a:endParaRPr lang="en-US" sz="850" dirty="0"/>
          </a:p>
          <a:p>
            <a:pPr marL="0" indent="0" algn="ctr">
              <a:buNone/>
            </a:pPr>
            <a:r>
              <a:rPr lang="en-US" sz="850" b="1" dirty="0">
                <a:solidFill>
                  <a:srgbClr val="1A2E30"/>
                </a:solidFill>
                <a:latin typeface="Calibri" pitchFamily="34" charset="0"/>
                <a:ea typeface="Calibri" pitchFamily="34" charset="-122"/>
                <a:cs typeface="Calibri" pitchFamily="34" charset="-120"/>
              </a:rPr>
              <a:t>Judging</a:t>
            </a:r>
            <a:endParaRPr lang="en-US" sz="850" dirty="0"/>
          </a:p>
        </p:txBody>
      </p:sp>
      <p:sp>
        <p:nvSpPr>
          <p:cNvPr id="50" name="Shape 48"/>
          <p:cNvSpPr/>
          <p:nvPr/>
        </p:nvSpPr>
        <p:spPr>
          <a:xfrm>
            <a:off x="6317041" y="1645554"/>
            <a:ext cx="256032" cy="256032"/>
          </a:xfrm>
          <a:prstGeom prst="ellipse">
            <a:avLst/>
          </a:prstGeom>
          <a:solidFill>
            <a:srgbClr val="E8890C"/>
          </a:solidFill>
          <a:ln w="15240">
            <a:solidFill>
              <a:srgbClr val="FFFFFF"/>
            </a:solidFill>
            <a:prstDash val="solid"/>
          </a:ln>
          <a:effectLst>
            <a:outerShdw blurRad="76200" dist="25400" dir="8100000" algn="bl" rotWithShape="0">
              <a:srgbClr val="000000">
                <a:alpha val="12000"/>
              </a:srgbClr>
            </a:outerShdw>
          </a:effectLst>
        </p:spPr>
        <p:txBody>
          <a:bodyPr/>
          <a:lstStyle/>
          <a:p>
            <a:endParaRPr lang="en-AU"/>
          </a:p>
        </p:txBody>
      </p:sp>
      <p:sp>
        <p:nvSpPr>
          <p:cNvPr id="51" name="Text 49"/>
          <p:cNvSpPr/>
          <p:nvPr/>
        </p:nvSpPr>
        <p:spPr>
          <a:xfrm>
            <a:off x="5896417" y="1910730"/>
            <a:ext cx="1234440" cy="384048"/>
          </a:xfrm>
          <a:prstGeom prst="rect">
            <a:avLst/>
          </a:prstGeom>
          <a:noFill/>
          <a:ln/>
        </p:spPr>
        <p:txBody>
          <a:bodyPr wrap="square" lIns="0" tIns="0" rIns="0" bIns="0" rtlCol="0" anchor="ctr"/>
          <a:lstStyle/>
          <a:p>
            <a:pPr marL="0" indent="0" algn="ctr">
              <a:buNone/>
            </a:pPr>
            <a:r>
              <a:rPr lang="en-US" sz="850" b="1" dirty="0">
                <a:solidFill>
                  <a:srgbClr val="1A2E30"/>
                </a:solidFill>
                <a:latin typeface="Calibri" pitchFamily="34" charset="0"/>
                <a:ea typeface="Calibri" pitchFamily="34" charset="-122"/>
                <a:cs typeface="Calibri" pitchFamily="34" charset="-120"/>
              </a:rPr>
              <a:t>Visitors</a:t>
            </a:r>
            <a:endParaRPr lang="en-US" sz="850" dirty="0"/>
          </a:p>
        </p:txBody>
      </p:sp>
      <p:sp>
        <p:nvSpPr>
          <p:cNvPr id="52" name="Shape 50"/>
          <p:cNvSpPr/>
          <p:nvPr/>
        </p:nvSpPr>
        <p:spPr>
          <a:xfrm>
            <a:off x="7639629" y="1915668"/>
            <a:ext cx="256032" cy="256032"/>
          </a:xfrm>
          <a:prstGeom prst="ellipse">
            <a:avLst/>
          </a:prstGeom>
          <a:solidFill>
            <a:srgbClr val="E05C5C"/>
          </a:solidFill>
          <a:ln w="15240">
            <a:solidFill>
              <a:srgbClr val="FFFFFF"/>
            </a:solidFill>
            <a:prstDash val="solid"/>
          </a:ln>
          <a:effectLst>
            <a:outerShdw blurRad="76200" dist="25400" dir="8100000" algn="bl" rotWithShape="0">
              <a:srgbClr val="000000">
                <a:alpha val="12000"/>
              </a:srgbClr>
            </a:outerShdw>
          </a:effectLst>
        </p:spPr>
        <p:txBody>
          <a:bodyPr/>
          <a:lstStyle/>
          <a:p>
            <a:endParaRPr lang="en-AU"/>
          </a:p>
        </p:txBody>
      </p:sp>
      <p:sp>
        <p:nvSpPr>
          <p:cNvPr id="53" name="Text 51"/>
          <p:cNvSpPr/>
          <p:nvPr/>
        </p:nvSpPr>
        <p:spPr>
          <a:xfrm>
            <a:off x="7219005" y="2180844"/>
            <a:ext cx="1234440" cy="384048"/>
          </a:xfrm>
          <a:prstGeom prst="rect">
            <a:avLst/>
          </a:prstGeom>
          <a:noFill/>
          <a:ln/>
        </p:spPr>
        <p:txBody>
          <a:bodyPr wrap="square" lIns="0" tIns="0" rIns="0" bIns="0" rtlCol="0" anchor="ctr"/>
          <a:lstStyle/>
          <a:p>
            <a:pPr marL="0" indent="0" algn="ctr">
              <a:buNone/>
            </a:pPr>
            <a:r>
              <a:rPr lang="en-US" sz="850" b="1" dirty="0">
                <a:solidFill>
                  <a:srgbClr val="1A2E30"/>
                </a:solidFill>
                <a:latin typeface="Calibri" pitchFamily="34" charset="0"/>
                <a:ea typeface="Calibri" pitchFamily="34" charset="-122"/>
                <a:cs typeface="Calibri" pitchFamily="34" charset="-120"/>
              </a:rPr>
              <a:t>Horse Events</a:t>
            </a:r>
            <a:endParaRPr lang="en-US" sz="850" dirty="0"/>
          </a:p>
        </p:txBody>
      </p:sp>
      <p:sp>
        <p:nvSpPr>
          <p:cNvPr id="54" name="Shape 52"/>
          <p:cNvSpPr/>
          <p:nvPr/>
        </p:nvSpPr>
        <p:spPr>
          <a:xfrm>
            <a:off x="8218261" y="2417308"/>
            <a:ext cx="256032" cy="256032"/>
          </a:xfrm>
          <a:prstGeom prst="ellipse">
            <a:avLst/>
          </a:prstGeom>
          <a:solidFill>
            <a:srgbClr val="E05C5C"/>
          </a:solidFill>
          <a:ln w="15240">
            <a:solidFill>
              <a:srgbClr val="FFFFFF"/>
            </a:solidFill>
            <a:prstDash val="solid"/>
          </a:ln>
          <a:effectLst>
            <a:outerShdw blurRad="76200" dist="25400" dir="8100000" algn="bl" rotWithShape="0">
              <a:srgbClr val="000000">
                <a:alpha val="12000"/>
              </a:srgbClr>
            </a:outerShdw>
          </a:effectLst>
        </p:spPr>
        <p:txBody>
          <a:bodyPr/>
          <a:lstStyle/>
          <a:p>
            <a:endParaRPr lang="en-AU"/>
          </a:p>
        </p:txBody>
      </p:sp>
      <p:sp>
        <p:nvSpPr>
          <p:cNvPr id="55" name="Text 53"/>
          <p:cNvSpPr/>
          <p:nvPr/>
        </p:nvSpPr>
        <p:spPr>
          <a:xfrm>
            <a:off x="7797637" y="2682484"/>
            <a:ext cx="1234440" cy="384048"/>
          </a:xfrm>
          <a:prstGeom prst="rect">
            <a:avLst/>
          </a:prstGeom>
          <a:noFill/>
          <a:ln/>
        </p:spPr>
        <p:txBody>
          <a:bodyPr wrap="square" lIns="0" tIns="0" rIns="0" bIns="0" rtlCol="0" anchor="ctr"/>
          <a:lstStyle/>
          <a:p>
            <a:pPr marL="0" indent="0" algn="ctr">
              <a:buNone/>
            </a:pPr>
            <a:r>
              <a:rPr lang="en-US" sz="850" b="1" dirty="0">
                <a:solidFill>
                  <a:srgbClr val="1A2E30"/>
                </a:solidFill>
                <a:latin typeface="Calibri" pitchFamily="34" charset="0"/>
                <a:ea typeface="Calibri" pitchFamily="34" charset="-122"/>
                <a:cs typeface="Calibri" pitchFamily="34" charset="-120"/>
              </a:rPr>
              <a:t>Rodeo</a:t>
            </a:r>
            <a:endParaRPr lang="en-US" sz="850" dirty="0"/>
          </a:p>
        </p:txBody>
      </p:sp>
      <p:sp>
        <p:nvSpPr>
          <p:cNvPr id="56" name="Shape 54"/>
          <p:cNvSpPr/>
          <p:nvPr/>
        </p:nvSpPr>
        <p:spPr>
          <a:xfrm>
            <a:off x="7556967" y="1414028"/>
            <a:ext cx="256032" cy="256032"/>
          </a:xfrm>
          <a:prstGeom prst="ellipse">
            <a:avLst/>
          </a:prstGeom>
          <a:solidFill>
            <a:srgbClr val="E05C5C"/>
          </a:solidFill>
          <a:ln w="15240">
            <a:solidFill>
              <a:srgbClr val="FFFFFF"/>
            </a:solidFill>
            <a:prstDash val="solid"/>
          </a:ln>
          <a:effectLst>
            <a:outerShdw blurRad="76200" dist="25400" dir="8100000" algn="bl" rotWithShape="0">
              <a:srgbClr val="000000">
                <a:alpha val="12000"/>
              </a:srgbClr>
            </a:outerShdw>
          </a:effectLst>
        </p:spPr>
        <p:txBody>
          <a:bodyPr/>
          <a:lstStyle/>
          <a:p>
            <a:endParaRPr lang="en-AU"/>
          </a:p>
        </p:txBody>
      </p:sp>
      <p:sp>
        <p:nvSpPr>
          <p:cNvPr id="57" name="Text 55"/>
          <p:cNvSpPr/>
          <p:nvPr/>
        </p:nvSpPr>
        <p:spPr>
          <a:xfrm>
            <a:off x="7136343" y="1679204"/>
            <a:ext cx="1234440" cy="384048"/>
          </a:xfrm>
          <a:prstGeom prst="rect">
            <a:avLst/>
          </a:prstGeom>
          <a:noFill/>
          <a:ln/>
        </p:spPr>
        <p:txBody>
          <a:bodyPr wrap="square" lIns="0" tIns="0" rIns="0" bIns="0" rtlCol="0" anchor="ctr"/>
          <a:lstStyle/>
          <a:p>
            <a:pPr marL="0" indent="0" algn="ctr">
              <a:buNone/>
            </a:pPr>
            <a:r>
              <a:rPr lang="en-US" sz="850" b="1" dirty="0">
                <a:solidFill>
                  <a:srgbClr val="1A2E30"/>
                </a:solidFill>
                <a:latin typeface="Calibri" pitchFamily="34" charset="0"/>
                <a:ea typeface="Calibri" pitchFamily="34" charset="-122"/>
                <a:cs typeface="Calibri" pitchFamily="34" charset="-120"/>
              </a:rPr>
              <a:t>Rides</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BFC"/>
        </a:solidFill>
        <a:effectLst/>
      </p:bgPr>
    </p:bg>
    <p:spTree>
      <p:nvGrpSpPr>
        <p:cNvPr id="1" name=""/>
        <p:cNvGrpSpPr/>
        <p:nvPr/>
      </p:nvGrpSpPr>
      <p:grpSpPr>
        <a:xfrm>
          <a:off x="0" y="0"/>
          <a:ext cx="0" cy="0"/>
          <a:chOff x="0" y="0"/>
          <a:chExt cx="0" cy="0"/>
        </a:xfrm>
      </p:grpSpPr>
      <p:sp>
        <p:nvSpPr>
          <p:cNvPr id="2" name="Shape 0"/>
          <p:cNvSpPr/>
          <p:nvPr/>
        </p:nvSpPr>
        <p:spPr>
          <a:xfrm>
            <a:off x="0" y="0"/>
            <a:ext cx="9144000" cy="1115568"/>
          </a:xfrm>
          <a:prstGeom prst="rect">
            <a:avLst/>
          </a:prstGeom>
          <a:solidFill>
            <a:srgbClr val="0D5C63"/>
          </a:solidFill>
          <a:ln w="12700">
            <a:solidFill>
              <a:srgbClr val="0D5C63"/>
            </a:solidFill>
            <a:prstDash val="solid"/>
          </a:ln>
        </p:spPr>
        <p:txBody>
          <a:bodyPr/>
          <a:lstStyle/>
          <a:p>
            <a:endParaRPr lang="en-AU"/>
          </a:p>
        </p:txBody>
      </p:sp>
      <p:sp>
        <p:nvSpPr>
          <p:cNvPr id="3" name="Shape 1"/>
          <p:cNvSpPr/>
          <p:nvPr/>
        </p:nvSpPr>
        <p:spPr>
          <a:xfrm>
            <a:off x="0" y="0"/>
            <a:ext cx="9144000" cy="50292"/>
          </a:xfrm>
          <a:prstGeom prst="rect">
            <a:avLst/>
          </a:prstGeom>
          <a:solidFill>
            <a:srgbClr val="17A8B3"/>
          </a:solidFill>
          <a:ln w="12700">
            <a:solidFill>
              <a:srgbClr val="17A8B3"/>
            </a:solidFill>
            <a:prstDash val="solid"/>
          </a:ln>
        </p:spPr>
        <p:txBody>
          <a:bodyPr/>
          <a:lstStyle/>
          <a:p>
            <a:endParaRPr lang="en-AU"/>
          </a:p>
        </p:txBody>
      </p:sp>
      <p:sp>
        <p:nvSpPr>
          <p:cNvPr id="4" name="Text 2"/>
          <p:cNvSpPr/>
          <p:nvPr/>
        </p:nvSpPr>
        <p:spPr>
          <a:xfrm>
            <a:off x="411480" y="73152"/>
            <a:ext cx="8321040" cy="566928"/>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RA — The Template</a:t>
            </a:r>
            <a:endParaRPr lang="en-US" sz="2600" dirty="0"/>
          </a:p>
        </p:txBody>
      </p:sp>
      <p:sp>
        <p:nvSpPr>
          <p:cNvPr id="5" name="Text 3"/>
          <p:cNvSpPr/>
          <p:nvPr/>
        </p:nvSpPr>
        <p:spPr>
          <a:xfrm>
            <a:off x="411480" y="658368"/>
            <a:ext cx="8321040" cy="384048"/>
          </a:xfrm>
          <a:prstGeom prst="rect">
            <a:avLst/>
          </a:prstGeom>
          <a:noFill/>
          <a:ln/>
        </p:spPr>
        <p:txBody>
          <a:bodyPr wrap="square" lIns="0" tIns="0" rIns="0" bIns="0" rtlCol="0" anchor="ctr"/>
          <a:lstStyle/>
          <a:p>
            <a:pPr marL="0" indent="0">
              <a:buNone/>
            </a:pPr>
            <a:r>
              <a:rPr lang="en-US" sz="1300" i="1" dirty="0">
                <a:solidFill>
                  <a:srgbClr val="B2EEF1"/>
                </a:solidFill>
                <a:latin typeface="Calibri" pitchFamily="34" charset="0"/>
                <a:ea typeface="Calibri" pitchFamily="34" charset="-122"/>
                <a:cs typeface="Calibri" pitchFamily="34" charset="-120"/>
              </a:rPr>
              <a:t>Simple. Structured. Defensible. Available on the </a:t>
            </a:r>
            <a:r>
              <a:rPr lang="en-US" sz="1300" i="1" dirty="0" err="1">
                <a:solidFill>
                  <a:srgbClr val="B2EEF1"/>
                </a:solidFill>
                <a:latin typeface="Calibri" pitchFamily="34" charset="0"/>
                <a:ea typeface="Calibri" pitchFamily="34" charset="-122"/>
                <a:cs typeface="Calibri" pitchFamily="34" charset="-120"/>
              </a:rPr>
              <a:t>AgShows</a:t>
            </a:r>
            <a:r>
              <a:rPr lang="en-US" sz="1300" i="1" dirty="0">
                <a:solidFill>
                  <a:srgbClr val="B2EEF1"/>
                </a:solidFill>
                <a:latin typeface="Calibri" pitchFamily="34" charset="0"/>
                <a:ea typeface="Calibri" pitchFamily="34" charset="-122"/>
                <a:cs typeface="Calibri" pitchFamily="34" charset="-120"/>
              </a:rPr>
              <a:t> NSW website.</a:t>
            </a:r>
            <a:endParaRPr lang="en-US" sz="1300" dirty="0"/>
          </a:p>
        </p:txBody>
      </p:sp>
      <p:sp>
        <p:nvSpPr>
          <p:cNvPr id="6" name="Text 4"/>
          <p:cNvSpPr/>
          <p:nvPr/>
        </p:nvSpPr>
        <p:spPr>
          <a:xfrm>
            <a:off x="274320" y="1078992"/>
            <a:ext cx="8595360" cy="384048"/>
          </a:xfrm>
          <a:prstGeom prst="rect">
            <a:avLst/>
          </a:prstGeom>
          <a:noFill/>
          <a:ln/>
        </p:spPr>
        <p:txBody>
          <a:bodyPr wrap="square" lIns="0" tIns="0" rIns="0" bIns="0" rtlCol="0" anchor="ctr"/>
          <a:lstStyle/>
          <a:p>
            <a:pPr marL="0" indent="0">
              <a:buNone/>
            </a:pPr>
            <a:r>
              <a:rPr lang="en-US" sz="1400" dirty="0">
                <a:solidFill>
                  <a:srgbClr val="1A2E30"/>
                </a:solidFill>
                <a:latin typeface="Calibri" pitchFamily="34" charset="0"/>
                <a:ea typeface="Calibri" pitchFamily="34" charset="-122"/>
                <a:cs typeface="Calibri" pitchFamily="34" charset="-120"/>
              </a:rPr>
              <a:t>For each activity at your show, the template captures exactly what matters:</a:t>
            </a:r>
            <a:endParaRPr lang="en-US" sz="14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256032" y="1508760"/>
          <a:ext cx="8631936" cy="1682496"/>
        </p:xfrm>
        <a:graphic>
          <a:graphicData uri="http://schemas.openxmlformats.org/drawingml/2006/table">
            <a:tbl>
              <a:tblPr/>
              <a:tblGrid>
                <a:gridCol w="1828800">
                  <a:extLst>
                    <a:ext uri="{9D8B030D-6E8A-4147-A177-3AD203B41FA5}">
                      <a16:colId xmlns:a16="http://schemas.microsoft.com/office/drawing/2014/main" val="20000"/>
                    </a:ext>
                  </a:extLst>
                </a:gridCol>
                <a:gridCol w="2926080">
                  <a:extLst>
                    <a:ext uri="{9D8B030D-6E8A-4147-A177-3AD203B41FA5}">
                      <a16:colId xmlns:a16="http://schemas.microsoft.com/office/drawing/2014/main" val="20001"/>
                    </a:ext>
                  </a:extLst>
                </a:gridCol>
                <a:gridCol w="1280160">
                  <a:extLst>
                    <a:ext uri="{9D8B030D-6E8A-4147-A177-3AD203B41FA5}">
                      <a16:colId xmlns:a16="http://schemas.microsoft.com/office/drawing/2014/main" val="20002"/>
                    </a:ext>
                  </a:extLst>
                </a:gridCol>
                <a:gridCol w="1261872">
                  <a:extLst>
                    <a:ext uri="{9D8B030D-6E8A-4147-A177-3AD203B41FA5}">
                      <a16:colId xmlns:a16="http://schemas.microsoft.com/office/drawing/2014/main" val="20003"/>
                    </a:ext>
                  </a:extLst>
                </a:gridCol>
                <a:gridCol w="1335024">
                  <a:extLst>
                    <a:ext uri="{9D8B030D-6E8A-4147-A177-3AD203B41FA5}">
                      <a16:colId xmlns:a16="http://schemas.microsoft.com/office/drawing/2014/main" val="20004"/>
                    </a:ext>
                  </a:extLst>
                </a:gridCol>
              </a:tblGrid>
              <a:tr h="420624">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Activity / Event</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Potential Consequences</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Consequence</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Likelihood</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Risk Level</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0D5C63"/>
                    </a:solidFill>
                  </a:tcPr>
                </a:tc>
                <a:extLst>
                  <a:ext uri="{0D108BD9-81ED-4DB2-BD59-A6C34878D82A}">
                    <a16:rowId xmlns:a16="http://schemas.microsoft.com/office/drawing/2014/main" val="10000"/>
                  </a:ext>
                </a:extLst>
              </a:tr>
              <a:tr h="420624">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Horse judging ring</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Rider fall, spectator struck by horse</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Major (4)</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Possible (3)</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b="1" dirty="0">
                          <a:solidFill>
                            <a:srgbClr val="E05C5C"/>
                          </a:solidFill>
                          <a:latin typeface="Calibri" pitchFamily="34" charset="0"/>
                          <a:ea typeface="Calibri" pitchFamily="34" charset="-122"/>
                          <a:cs typeface="Calibri" pitchFamily="34" charset="-120"/>
                        </a:rPr>
                        <a:t>HIGH</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20624">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Amusement rides</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Equipment failure, patron injury</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Catastrophic (5)</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Unlikely (2)</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b="1" dirty="0">
                          <a:solidFill>
                            <a:srgbClr val="E05C5C"/>
                          </a:solidFill>
                          <a:latin typeface="Calibri" pitchFamily="34" charset="0"/>
                          <a:ea typeface="Calibri" pitchFamily="34" charset="-122"/>
                          <a:cs typeface="Calibri" pitchFamily="34" charset="-120"/>
                        </a:rPr>
                        <a:t>HIGH</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extLst>
                  <a:ext uri="{0D108BD9-81ED-4DB2-BD59-A6C34878D82A}">
                    <a16:rowId xmlns:a16="http://schemas.microsoft.com/office/drawing/2014/main" val="10002"/>
                  </a:ext>
                </a:extLst>
              </a:tr>
              <a:tr h="420624">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Car park / vehicle entry</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Pedestrian struck by vehicle</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Catastrophic (5)</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Unlikely (2)</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b="1" dirty="0">
                          <a:solidFill>
                            <a:srgbClr val="E8890C"/>
                          </a:solidFill>
                          <a:latin typeface="Calibri" pitchFamily="34" charset="0"/>
                          <a:ea typeface="Calibri" pitchFamily="34" charset="-122"/>
                          <a:cs typeface="Calibri" pitchFamily="34" charset="-120"/>
                        </a:rPr>
                        <a:t>MEDIUM</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8" name="Text 5"/>
          <p:cNvSpPr/>
          <p:nvPr/>
        </p:nvSpPr>
        <p:spPr>
          <a:xfrm>
            <a:off x="274320" y="3310128"/>
            <a:ext cx="8595360" cy="347472"/>
          </a:xfrm>
          <a:prstGeom prst="rect">
            <a:avLst/>
          </a:prstGeom>
          <a:noFill/>
          <a:ln/>
        </p:spPr>
        <p:txBody>
          <a:bodyPr wrap="square" lIns="0" tIns="0" rIns="0" bIns="0" rtlCol="0" anchor="ctr"/>
          <a:lstStyle/>
          <a:p>
            <a:pPr marL="0" indent="0">
              <a:buNone/>
            </a:pPr>
            <a:r>
              <a:rPr lang="en-US" sz="1300" i="1" dirty="0">
                <a:solidFill>
                  <a:srgbClr val="1A2E30"/>
                </a:solidFill>
                <a:latin typeface="Calibri" pitchFamily="34" charset="0"/>
                <a:ea typeface="Calibri" pitchFamily="34" charset="-122"/>
                <a:cs typeface="Calibri" pitchFamily="34" charset="-120"/>
              </a:rPr>
              <a:t>For each identified hazard — list controls and assess their adequacy:</a:t>
            </a:r>
            <a:endParaRPr lang="en-US" sz="1300" dirty="0"/>
          </a:p>
        </p:txBody>
      </p:sp>
      <p:graphicFrame>
        <p:nvGraphicFramePr>
          <p:cNvPr id="19" name="Table 1"/>
          <p:cNvGraphicFramePr>
            <a:graphicFrameLocks noGrp="1"/>
          </p:cNvGraphicFramePr>
          <p:nvPr>
            <p:extLst>
              <p:ext uri="{D42A27DB-BD31-4B8C-83A1-F6EECF244321}">
                <p14:modId xmlns:p14="http://schemas.microsoft.com/office/powerpoint/2010/main" val="1579011935"/>
              </p:ext>
            </p:extLst>
          </p:nvPr>
        </p:nvGraphicFramePr>
        <p:xfrm>
          <a:off x="256032" y="3703320"/>
          <a:ext cx="8631936" cy="1286256"/>
        </p:xfrm>
        <a:graphic>
          <a:graphicData uri="http://schemas.openxmlformats.org/drawingml/2006/table">
            <a:tbl>
              <a:tblPr/>
              <a:tblGrid>
                <a:gridCol w="36576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4297680">
                  <a:extLst>
                    <a:ext uri="{9D8B030D-6E8A-4147-A177-3AD203B41FA5}">
                      <a16:colId xmlns:a16="http://schemas.microsoft.com/office/drawing/2014/main" val="20002"/>
                    </a:ext>
                  </a:extLst>
                </a:gridCol>
                <a:gridCol w="1682496">
                  <a:extLst>
                    <a:ext uri="{9D8B030D-6E8A-4147-A177-3AD203B41FA5}">
                      <a16:colId xmlns:a16="http://schemas.microsoft.com/office/drawing/2014/main" val="20003"/>
                    </a:ext>
                  </a:extLst>
                </a:gridCol>
              </a:tblGrid>
              <a:tr h="402336">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17A8B3"/>
                    </a:solidFill>
                  </a:tcPr>
                </a:tc>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Hazard Source</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17A8B3"/>
                    </a:solidFill>
                  </a:tcPr>
                </a:tc>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Current Hazard Controls</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17A8B3"/>
                    </a:solidFill>
                  </a:tcPr>
                </a:tc>
                <a:tc>
                  <a:txBody>
                    <a:bodyPr/>
                    <a:lstStyle/>
                    <a:p>
                      <a:pPr marL="0" indent="0">
                        <a:buNone/>
                      </a:pPr>
                      <a:r>
                        <a:rPr lang="en-US" sz="1200" b="1" dirty="0">
                          <a:solidFill>
                            <a:srgbClr val="FFFFFF"/>
                          </a:solidFill>
                          <a:latin typeface="Cambria" pitchFamily="34" charset="0"/>
                          <a:ea typeface="Cambria" pitchFamily="34" charset="-122"/>
                          <a:cs typeface="Cambria" pitchFamily="34" charset="-120"/>
                        </a:rPr>
                        <a:t>Adequacy</a:t>
                      </a:r>
                      <a:endParaRPr lang="en-US" sz="1200" dirty="0">
                        <a:latin typeface="Cambria" charset="0"/>
                        <a:ea typeface="Cambria" charset="0"/>
                        <a:cs typeface="Cambria"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17A8B3"/>
                    </a:solidFill>
                  </a:tcPr>
                </a:tc>
                <a:extLst>
                  <a:ext uri="{0D108BD9-81ED-4DB2-BD59-A6C34878D82A}">
                    <a16:rowId xmlns:a16="http://schemas.microsoft.com/office/drawing/2014/main" val="10000"/>
                  </a:ext>
                </a:extLst>
              </a:tr>
              <a:tr h="402336">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1</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Horse spooking near spectator area</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Exclusion barriers, trained marshals, clear signage</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tc>
                  <a:txBody>
                    <a:bodyPr/>
                    <a:lstStyle/>
                    <a:p>
                      <a:pPr marL="0" indent="0">
                        <a:buNone/>
                      </a:pPr>
                      <a:r>
                        <a:rPr lang="en-US" sz="1150" b="1" dirty="0">
                          <a:solidFill>
                            <a:srgbClr val="0E7C86"/>
                          </a:solidFill>
                          <a:latin typeface="Calibri" pitchFamily="34" charset="0"/>
                          <a:ea typeface="Calibri" pitchFamily="34" charset="-122"/>
                          <a:cs typeface="Calibri" pitchFamily="34" charset="-120"/>
                        </a:rPr>
                        <a:t>a = Adequate</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02336">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2</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Vehicle access to showgrounds during event</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dirty="0">
                          <a:solidFill>
                            <a:srgbClr val="1A2E30"/>
                          </a:solidFill>
                          <a:latin typeface="Calibri" pitchFamily="34" charset="0"/>
                          <a:ea typeface="Calibri" pitchFamily="34" charset="-122"/>
                          <a:cs typeface="Calibri" pitchFamily="34" charset="-120"/>
                        </a:rPr>
                        <a:t>Designated entry/exit, traffic marshals, barriers</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tc>
                  <a:txBody>
                    <a:bodyPr/>
                    <a:lstStyle/>
                    <a:p>
                      <a:pPr marL="0" indent="0">
                        <a:buNone/>
                      </a:pPr>
                      <a:r>
                        <a:rPr lang="en-US" sz="1150" b="1" dirty="0">
                          <a:solidFill>
                            <a:srgbClr val="E8890C"/>
                          </a:solidFill>
                          <a:latin typeface="Calibri" pitchFamily="34" charset="0"/>
                          <a:ea typeface="Calibri" pitchFamily="34" charset="-122"/>
                          <a:cs typeface="Calibri" pitchFamily="34" charset="-120"/>
                        </a:rPr>
                        <a:t>m = Moderate</a:t>
                      </a:r>
                      <a:endParaRPr lang="en-US" sz="1150" dirty="0">
                        <a:latin typeface="Calibri" charset="0"/>
                        <a:ea typeface="Calibri" charset="0"/>
                        <a:cs typeface="Calibri" charset="0"/>
                      </a:endParaRPr>
                    </a:p>
                  </a:txBody>
                  <a:tcPr>
                    <a:lnL w="3810" cap="flat" cmpd="sng" algn="ctr">
                      <a:solidFill>
                        <a:srgbClr val="B2EEF1"/>
                      </a:solidFill>
                      <a:prstDash val="solid"/>
                      <a:round/>
                      <a:headEnd type="none" w="med" len="med"/>
                      <a:tailEnd type="none" w="med" len="med"/>
                    </a:lnL>
                    <a:lnR w="3810" cap="flat" cmpd="sng" algn="ctr">
                      <a:solidFill>
                        <a:srgbClr val="B2EEF1"/>
                      </a:solidFill>
                      <a:prstDash val="solid"/>
                      <a:round/>
                      <a:headEnd type="none" w="med" len="med"/>
                      <a:tailEnd type="none" w="med" len="med"/>
                    </a:lnR>
                    <a:lnT w="3810" cap="flat" cmpd="sng" algn="ctr">
                      <a:solidFill>
                        <a:srgbClr val="B2EEF1"/>
                      </a:solidFill>
                      <a:prstDash val="solid"/>
                      <a:round/>
                      <a:headEnd type="none" w="med" len="med"/>
                      <a:tailEnd type="none" w="med" len="med"/>
                    </a:lnT>
                    <a:lnB w="3810" cap="flat" cmpd="sng" algn="ctr">
                      <a:solidFill>
                        <a:srgbClr val="B2EEF1"/>
                      </a:solidFill>
                      <a:prstDash val="solid"/>
                      <a:round/>
                      <a:headEnd type="none" w="med" len="med"/>
                      <a:tailEnd type="none" w="med" len="med"/>
                    </a:lnB>
                    <a:solidFill>
                      <a:srgbClr val="E5F9FA"/>
                    </a:solidFill>
                  </a:tcPr>
                </a:tc>
                <a:extLst>
                  <a:ext uri="{0D108BD9-81ED-4DB2-BD59-A6C34878D82A}">
                    <a16:rowId xmlns:a16="http://schemas.microsoft.com/office/drawing/2014/main" val="10002"/>
                  </a:ext>
                </a:extLst>
              </a:tr>
            </a:tbl>
          </a:graphicData>
        </a:graphic>
      </p:graphicFrame>
      <p:sp>
        <p:nvSpPr>
          <p:cNvPr id="7" name="Shape 6"/>
          <p:cNvSpPr/>
          <p:nvPr/>
        </p:nvSpPr>
        <p:spPr>
          <a:xfrm>
            <a:off x="256032" y="5056632"/>
            <a:ext cx="8631936" cy="292608"/>
          </a:xfrm>
          <a:prstGeom prst="roundRect">
            <a:avLst>
              <a:gd name="adj" fmla="val 15625"/>
            </a:avLst>
          </a:prstGeom>
          <a:solidFill>
            <a:srgbClr val="0D5C63"/>
          </a:solidFill>
          <a:ln/>
        </p:spPr>
        <p:txBody>
          <a:bodyPr/>
          <a:lstStyle/>
          <a:p>
            <a:endParaRPr lang="en-AU"/>
          </a:p>
        </p:txBody>
      </p:sp>
      <p:sp>
        <p:nvSpPr>
          <p:cNvPr id="11" name="Text 7"/>
          <p:cNvSpPr/>
          <p:nvPr/>
        </p:nvSpPr>
        <p:spPr>
          <a:xfrm>
            <a:off x="347472" y="5065776"/>
            <a:ext cx="8449056" cy="27432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Control adequacy: a = Adequate  ·  m = Moderate  ·  i = Inadequate   |   Template available at </a:t>
            </a:r>
            <a:r>
              <a:rPr lang="en-US" sz="1100" dirty="0" err="1">
                <a:solidFill>
                  <a:srgbClr val="FFFFFF"/>
                </a:solidFill>
                <a:latin typeface="Calibri" pitchFamily="34" charset="0"/>
                <a:ea typeface="Calibri" pitchFamily="34" charset="-122"/>
                <a:cs typeface="Calibri" pitchFamily="34" charset="-120"/>
              </a:rPr>
              <a:t>AgShows</a:t>
            </a:r>
            <a:r>
              <a:rPr lang="en-US" sz="1100" dirty="0">
                <a:solidFill>
                  <a:srgbClr val="FFFFFF"/>
                </a:solidFill>
                <a:latin typeface="Calibri" pitchFamily="34" charset="0"/>
                <a:ea typeface="Calibri" pitchFamily="34" charset="-122"/>
                <a:cs typeface="Calibri" pitchFamily="34" charset="-120"/>
              </a:rPr>
              <a:t> NSW Website</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0E9D4B13217C42B0C70F5BE31C32F6" ma:contentTypeVersion="15" ma:contentTypeDescription="Create a new document." ma:contentTypeScope="" ma:versionID="804241ec73a075dbcd6b44d7893e7124">
  <xsd:schema xmlns:xsd="http://www.w3.org/2001/XMLSchema" xmlns:xs="http://www.w3.org/2001/XMLSchema" xmlns:p="http://schemas.microsoft.com/office/2006/metadata/properties" xmlns:ns1="http://schemas.microsoft.com/sharepoint/v3" xmlns:ns2="042fa2f4-5c66-4794-8e76-0b860d03935a" xmlns:ns3="5a87bfe8-1982-47db-a310-6f6901301bbe" targetNamespace="http://schemas.microsoft.com/office/2006/metadata/properties" ma:root="true" ma:fieldsID="881125d38f63ae3271bb9fbe2fb9ee05" ns1:_="" ns2:_="" ns3:_="">
    <xsd:import namespace="http://schemas.microsoft.com/sharepoint/v3"/>
    <xsd:import namespace="042fa2f4-5c66-4794-8e76-0b860d03935a"/>
    <xsd:import namespace="5a87bfe8-1982-47db-a310-6f6901301bb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1:_ip_UnifiedCompliancePolicyProperties" minOccurs="0"/>
                <xsd:element ref="ns1:_ip_UnifiedCompliancePolicyUIAction"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hidden="true" ma:internalName="_ip_UnifiedCompliancePolicyProperties">
      <xsd:simpleType>
        <xsd:restriction base="dms:Note"/>
      </xsd:simpleType>
    </xsd:element>
    <xsd:element name="_ip_UnifiedCompliancePolicyUIAction" ma:index="1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2fa2f4-5c66-4794-8e76-0b860d0393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43ae619-40d9-4853-a862-9658d0a09352"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a87bfe8-1982-47db-a310-6f6901301bbe"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8cf6b8cc-d38a-4866-b6ae-7ef7c96a38f9}" ma:internalName="TaxCatchAll" ma:showField="CatchAllData" ma:web="5a87bfe8-1982-47db-a310-6f6901301b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042fa2f4-5c66-4794-8e76-0b860d03935a">
      <Terms xmlns="http://schemas.microsoft.com/office/infopath/2007/PartnerControls"/>
    </lcf76f155ced4ddcb4097134ff3c332f>
    <_ip_UnifiedCompliancePolicyProperties xmlns="http://schemas.microsoft.com/sharepoint/v3" xsi:nil="true"/>
    <TaxCatchAll xmlns="5a87bfe8-1982-47db-a310-6f6901301bbe" xsi:nil="true"/>
  </documentManagement>
</p:properties>
</file>

<file path=customXml/itemProps1.xml><?xml version="1.0" encoding="utf-8"?>
<ds:datastoreItem xmlns:ds="http://schemas.openxmlformats.org/officeDocument/2006/customXml" ds:itemID="{232C6F17-C63A-41FE-881D-EE152AB5B3C2}"/>
</file>

<file path=customXml/itemProps2.xml><?xml version="1.0" encoding="utf-8"?>
<ds:datastoreItem xmlns:ds="http://schemas.openxmlformats.org/officeDocument/2006/customXml" ds:itemID="{CB9CCA6D-A8EF-47FD-BB01-34C14918C36E}"/>
</file>

<file path=customXml/itemProps3.xml><?xml version="1.0" encoding="utf-8"?>
<ds:datastoreItem xmlns:ds="http://schemas.openxmlformats.org/officeDocument/2006/customXml" ds:itemID="{1B24AE83-E981-4812-B073-7CFB339D5B69}"/>
</file>

<file path=docProps/app.xml><?xml version="1.0" encoding="utf-8"?>
<Properties xmlns="http://schemas.openxmlformats.org/officeDocument/2006/extended-properties" xmlns:vt="http://schemas.openxmlformats.org/officeDocument/2006/docPropsVTypes">
  <TotalTime>21</TotalTime>
  <Words>2250</Words>
  <Application>Microsoft Office PowerPoint</Application>
  <PresentationFormat>On-screen Show (16:9)</PresentationFormat>
  <Paragraphs>328</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WRAP — Risk Management | Marillion Insurance Brokers</dc:title>
  <dc:subject>PptxGenJS Presentation</dc:subject>
  <dc:creator>PptxGenJS</dc:creator>
  <cp:lastModifiedBy>Phil Lemieux</cp:lastModifiedBy>
  <cp:revision>2</cp:revision>
  <dcterms:created xsi:type="dcterms:W3CDTF">2026-06-14T03:23:24Z</dcterms:created>
  <dcterms:modified xsi:type="dcterms:W3CDTF">2026-06-16T07:59:01Z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0x010100030E9D4B13217C42B0C70F5BE31C32F6</vt:lpwstr>
  </property>
</Properties>
</file>