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3119" r:id="rId2"/>
    <p:sldId id="274" r:id="rId3"/>
    <p:sldId id="258" r:id="rId4"/>
    <p:sldId id="269" r:id="rId5"/>
    <p:sldId id="272" r:id="rId6"/>
    <p:sldId id="273" r:id="rId7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10" d="100"/>
          <a:sy n="110" d="100"/>
        </p:scale>
        <p:origin x="65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ano Mesiti" userId="ca59d8f0a0cb5979" providerId="LiveId" clId="{751F8E19-F7A0-4865-B680-8A1745C4094A}"/>
    <pc:docChg chg="custSel delSld modSld">
      <pc:chgData name="Luciano Mesiti" userId="ca59d8f0a0cb5979" providerId="LiveId" clId="{751F8E19-F7A0-4865-B680-8A1745C4094A}" dt="2026-06-15T04:43:51.194" v="40"/>
      <pc:docMkLst>
        <pc:docMk/>
      </pc:docMkLst>
      <pc:sldChg chg="del">
        <pc:chgData name="Luciano Mesiti" userId="ca59d8f0a0cb5979" providerId="LiveId" clId="{751F8E19-F7A0-4865-B680-8A1745C4094A}" dt="2026-06-15T04:37:49.940" v="27" actId="47"/>
        <pc:sldMkLst>
          <pc:docMk/>
          <pc:sldMk cId="0" sldId="259"/>
        </pc:sldMkLst>
      </pc:sldChg>
      <pc:sldChg chg="del">
        <pc:chgData name="Luciano Mesiti" userId="ca59d8f0a0cb5979" providerId="LiveId" clId="{751F8E19-F7A0-4865-B680-8A1745C4094A}" dt="2026-06-15T04:37:51.472" v="28" actId="47"/>
        <pc:sldMkLst>
          <pc:docMk/>
          <pc:sldMk cId="0" sldId="260"/>
        </pc:sldMkLst>
      </pc:sldChg>
      <pc:sldChg chg="del">
        <pc:chgData name="Luciano Mesiti" userId="ca59d8f0a0cb5979" providerId="LiveId" clId="{751F8E19-F7A0-4865-B680-8A1745C4094A}" dt="2026-06-15T04:37:53.495" v="29" actId="47"/>
        <pc:sldMkLst>
          <pc:docMk/>
          <pc:sldMk cId="0" sldId="261"/>
        </pc:sldMkLst>
      </pc:sldChg>
      <pc:sldChg chg="del">
        <pc:chgData name="Luciano Mesiti" userId="ca59d8f0a0cb5979" providerId="LiveId" clId="{751F8E19-F7A0-4865-B680-8A1745C4094A}" dt="2026-06-15T04:37:54.587" v="30" actId="47"/>
        <pc:sldMkLst>
          <pc:docMk/>
          <pc:sldMk cId="0" sldId="262"/>
        </pc:sldMkLst>
      </pc:sldChg>
      <pc:sldChg chg="del">
        <pc:chgData name="Luciano Mesiti" userId="ca59d8f0a0cb5979" providerId="LiveId" clId="{751F8E19-F7A0-4865-B680-8A1745C4094A}" dt="2026-06-15T04:37:56.249" v="31" actId="47"/>
        <pc:sldMkLst>
          <pc:docMk/>
          <pc:sldMk cId="0" sldId="263"/>
        </pc:sldMkLst>
      </pc:sldChg>
      <pc:sldChg chg="del">
        <pc:chgData name="Luciano Mesiti" userId="ca59d8f0a0cb5979" providerId="LiveId" clId="{751F8E19-F7A0-4865-B680-8A1745C4094A}" dt="2026-06-15T04:37:57.746" v="32" actId="47"/>
        <pc:sldMkLst>
          <pc:docMk/>
          <pc:sldMk cId="0" sldId="264"/>
        </pc:sldMkLst>
      </pc:sldChg>
      <pc:sldChg chg="del">
        <pc:chgData name="Luciano Mesiti" userId="ca59d8f0a0cb5979" providerId="LiveId" clId="{751F8E19-F7A0-4865-B680-8A1745C4094A}" dt="2026-06-15T04:37:58.344" v="33" actId="47"/>
        <pc:sldMkLst>
          <pc:docMk/>
          <pc:sldMk cId="0" sldId="265"/>
        </pc:sldMkLst>
      </pc:sldChg>
      <pc:sldChg chg="del">
        <pc:chgData name="Luciano Mesiti" userId="ca59d8f0a0cb5979" providerId="LiveId" clId="{751F8E19-F7A0-4865-B680-8A1745C4094A}" dt="2026-06-15T04:37:58.830" v="34" actId="47"/>
        <pc:sldMkLst>
          <pc:docMk/>
          <pc:sldMk cId="0" sldId="266"/>
        </pc:sldMkLst>
      </pc:sldChg>
      <pc:sldChg chg="delSp modSp mod">
        <pc:chgData name="Luciano Mesiti" userId="ca59d8f0a0cb5979" providerId="LiveId" clId="{751F8E19-F7A0-4865-B680-8A1745C4094A}" dt="2026-06-15T04:38:16.436" v="37"/>
        <pc:sldMkLst>
          <pc:docMk/>
          <pc:sldMk cId="0" sldId="272"/>
        </pc:sldMkLst>
        <pc:spChg chg="del mod">
          <ac:chgData name="Luciano Mesiti" userId="ca59d8f0a0cb5979" providerId="LiveId" clId="{751F8E19-F7A0-4865-B680-8A1745C4094A}" dt="2026-06-15T04:38:16.436" v="37"/>
          <ac:spMkLst>
            <pc:docMk/>
            <pc:sldMk cId="0" sldId="272"/>
            <ac:spMk id="18" creationId="{05460E82-A00B-A286-4A3F-FCE48C7BFFE4}"/>
          </ac:spMkLst>
        </pc:spChg>
      </pc:sldChg>
      <pc:sldChg chg="del">
        <pc:chgData name="Luciano Mesiti" userId="ca59d8f0a0cb5979" providerId="LiveId" clId="{751F8E19-F7A0-4865-B680-8A1745C4094A}" dt="2026-06-15T04:37:40.125" v="26" actId="47"/>
        <pc:sldMkLst>
          <pc:docMk/>
          <pc:sldMk cId="1827861362" sldId="3118"/>
        </pc:sldMkLst>
      </pc:sldChg>
      <pc:sldChg chg="delSp modSp mod">
        <pc:chgData name="Luciano Mesiti" userId="ca59d8f0a0cb5979" providerId="LiveId" clId="{751F8E19-F7A0-4865-B680-8A1745C4094A}" dt="2026-06-15T04:43:51.194" v="40"/>
        <pc:sldMkLst>
          <pc:docMk/>
          <pc:sldMk cId="0" sldId="3119"/>
        </pc:sldMkLst>
        <pc:spChg chg="mod">
          <ac:chgData name="Luciano Mesiti" userId="ca59d8f0a0cb5979" providerId="LiveId" clId="{751F8E19-F7A0-4865-B680-8A1745C4094A}" dt="2026-06-15T04:37:35.673" v="25" actId="20577"/>
          <ac:spMkLst>
            <pc:docMk/>
            <pc:sldMk cId="0" sldId="3119"/>
            <ac:spMk id="22" creationId="{00000000-0000-0000-0000-000000000000}"/>
          </ac:spMkLst>
        </pc:spChg>
        <pc:spChg chg="del mod">
          <ac:chgData name="Luciano Mesiti" userId="ca59d8f0a0cb5979" providerId="LiveId" clId="{751F8E19-F7A0-4865-B680-8A1745C4094A}" dt="2026-06-15T04:43:51.194" v="40"/>
          <ac:spMkLst>
            <pc:docMk/>
            <pc:sldMk cId="0" sldId="3119"/>
            <ac:spMk id="24" creationId="{37F0EC41-AFB7-FE3B-C8A7-55FBE26F2D41}"/>
          </ac:spMkLst>
        </pc:spChg>
      </pc:sldChg>
      <pc:sldMasterChg chg="delSldLayout">
        <pc:chgData name="Luciano Mesiti" userId="ca59d8f0a0cb5979" providerId="LiveId" clId="{751F8E19-F7A0-4865-B680-8A1745C4094A}" dt="2026-06-15T04:37:40.125" v="26" actId="47"/>
        <pc:sldMasterMkLst>
          <pc:docMk/>
          <pc:sldMasterMk cId="0" sldId="2147483648"/>
        </pc:sldMasterMkLst>
        <pc:sldLayoutChg chg="del">
          <pc:chgData name="Luciano Mesiti" userId="ca59d8f0a0cb5979" providerId="LiveId" clId="{751F8E19-F7A0-4865-B680-8A1745C4094A}" dt="2026-06-15T04:37:40.125" v="26" actId="47"/>
          <pc:sldLayoutMkLst>
            <pc:docMk/>
            <pc:sldMasterMk cId="0" sldId="2147483648"/>
            <pc:sldLayoutMk cId="1691657255" sldId="214748365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1316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970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521330">
            <a:off x="-88943" y="892177"/>
            <a:ext cx="7083820" cy="3559619"/>
          </a:xfrm>
          <a:custGeom>
            <a:avLst/>
            <a:gdLst/>
            <a:ahLst/>
            <a:cxnLst/>
            <a:rect l="l" t="t" r="r" b="b"/>
            <a:pathLst>
              <a:path w="14167639" h="7119239">
                <a:moveTo>
                  <a:pt x="0" y="0"/>
                </a:moveTo>
                <a:lnTo>
                  <a:pt x="14167639" y="0"/>
                </a:lnTo>
                <a:lnTo>
                  <a:pt x="14167639" y="7119239"/>
                </a:lnTo>
                <a:lnTo>
                  <a:pt x="0" y="71192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 sz="900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2220661" y="-2833596"/>
            <a:ext cx="7080158" cy="8465504"/>
            <a:chOff x="0" y="0"/>
            <a:chExt cx="8603361" cy="10286746"/>
          </a:xfrm>
        </p:grpSpPr>
        <p:sp>
          <p:nvSpPr>
            <p:cNvPr id="4" name="Freeform 4"/>
            <p:cNvSpPr/>
            <p:nvPr/>
          </p:nvSpPr>
          <p:spPr>
            <a:xfrm>
              <a:off x="-2794" y="-128"/>
              <a:ext cx="8606155" cy="10286874"/>
            </a:xfrm>
            <a:custGeom>
              <a:avLst/>
              <a:gdLst/>
              <a:ahLst/>
              <a:cxnLst/>
              <a:rect l="l" t="t" r="r" b="b"/>
              <a:pathLst>
                <a:path w="8606155" h="10286874">
                  <a:moveTo>
                    <a:pt x="8606155" y="10251441"/>
                  </a:moveTo>
                  <a:cubicBezTo>
                    <a:pt x="8606155" y="10284588"/>
                    <a:pt x="8595487" y="10286874"/>
                    <a:pt x="8567674" y="10286874"/>
                  </a:cubicBezTo>
                  <a:cubicBezTo>
                    <a:pt x="5713094" y="10286239"/>
                    <a:pt x="2858643" y="10286239"/>
                    <a:pt x="4064" y="10286239"/>
                  </a:cubicBezTo>
                  <a:cubicBezTo>
                    <a:pt x="0" y="10272396"/>
                    <a:pt x="6350" y="10259823"/>
                    <a:pt x="9271" y="10246996"/>
                  </a:cubicBezTo>
                  <a:cubicBezTo>
                    <a:pt x="134747" y="9685402"/>
                    <a:pt x="260350" y="9123935"/>
                    <a:pt x="386207" y="8562467"/>
                  </a:cubicBezTo>
                  <a:cubicBezTo>
                    <a:pt x="565658" y="7761986"/>
                    <a:pt x="745490" y="6961633"/>
                    <a:pt x="924814" y="6161151"/>
                  </a:cubicBezTo>
                  <a:cubicBezTo>
                    <a:pt x="1146302" y="5172583"/>
                    <a:pt x="1367282" y="4184015"/>
                    <a:pt x="1588643" y="3195574"/>
                  </a:cubicBezTo>
                  <a:cubicBezTo>
                    <a:pt x="1813560" y="2191385"/>
                    <a:pt x="2038604" y="1187323"/>
                    <a:pt x="2264156" y="183261"/>
                  </a:cubicBezTo>
                  <a:cubicBezTo>
                    <a:pt x="2277872" y="122174"/>
                    <a:pt x="2286635" y="59690"/>
                    <a:pt x="2308860" y="635"/>
                  </a:cubicBezTo>
                  <a:cubicBezTo>
                    <a:pt x="4395216" y="635"/>
                    <a:pt x="6481572" y="635"/>
                    <a:pt x="8567928" y="0"/>
                  </a:cubicBezTo>
                  <a:cubicBezTo>
                    <a:pt x="8596249" y="0"/>
                    <a:pt x="8605901" y="3429"/>
                    <a:pt x="8605901" y="35814"/>
                  </a:cubicBezTo>
                  <a:cubicBezTo>
                    <a:pt x="8605139" y="3441066"/>
                    <a:pt x="8605139" y="6846317"/>
                    <a:pt x="8606155" y="10251441"/>
                  </a:cubicBezTo>
                  <a:close/>
                </a:path>
              </a:pathLst>
            </a:custGeom>
            <a:blipFill>
              <a:blip r:embed="rId3"/>
              <a:stretch>
                <a:fillRect l="-49433" t="-7852" r="-55601" b="-20758"/>
              </a:stretch>
            </a:blipFill>
          </p:spPr>
          <p:txBody>
            <a:bodyPr/>
            <a:lstStyle/>
            <a:p>
              <a:endParaRPr lang="en-AU" sz="9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14350" y="2870001"/>
            <a:ext cx="8253418" cy="1503149"/>
            <a:chOff x="0" y="-19050"/>
            <a:chExt cx="4347479" cy="791783"/>
          </a:xfrm>
          <a:solidFill>
            <a:schemeClr val="accent6">
              <a:lumMod val="75000"/>
            </a:schemeClr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5" cy="752598"/>
            </a:xfrm>
            <a:custGeom>
              <a:avLst/>
              <a:gdLst/>
              <a:ahLst/>
              <a:cxnLst/>
              <a:rect l="l" t="t" r="r" b="b"/>
              <a:pathLst>
                <a:path w="4347480" h="772733">
                  <a:moveTo>
                    <a:pt x="0" y="0"/>
                  </a:moveTo>
                  <a:lnTo>
                    <a:pt x="4347480" y="0"/>
                  </a:lnTo>
                  <a:lnTo>
                    <a:pt x="4347480" y="772733"/>
                  </a:lnTo>
                  <a:lnTo>
                    <a:pt x="0" y="77273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AU" sz="900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4347479" cy="791783"/>
            </a:xfrm>
            <a:prstGeom prst="rect">
              <a:avLst/>
            </a:prstGeom>
            <a:grpFill/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430"/>
                </a:lnSpc>
              </a:pPr>
              <a:endParaRPr sz="900"/>
            </a:p>
          </p:txBody>
        </p:sp>
      </p:grpSp>
      <p:sp>
        <p:nvSpPr>
          <p:cNvPr id="8" name="Freeform 8"/>
          <p:cNvSpPr/>
          <p:nvPr/>
        </p:nvSpPr>
        <p:spPr>
          <a:xfrm>
            <a:off x="463570" y="233432"/>
            <a:ext cx="2503208" cy="561837"/>
          </a:xfrm>
          <a:custGeom>
            <a:avLst/>
            <a:gdLst/>
            <a:ahLst/>
            <a:cxnLst/>
            <a:rect l="l" t="t" r="r" b="b"/>
            <a:pathLst>
              <a:path w="5006417" h="1123674">
                <a:moveTo>
                  <a:pt x="0" y="0"/>
                </a:moveTo>
                <a:lnTo>
                  <a:pt x="5006417" y="0"/>
                </a:lnTo>
                <a:lnTo>
                  <a:pt x="5006417" y="1123674"/>
                </a:lnTo>
                <a:lnTo>
                  <a:pt x="0" y="11236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63320"/>
            </a:stretch>
          </a:blipFill>
        </p:spPr>
        <p:txBody>
          <a:bodyPr/>
          <a:lstStyle/>
          <a:p>
            <a:endParaRPr lang="en-AU" sz="900"/>
          </a:p>
        </p:txBody>
      </p:sp>
      <p:sp>
        <p:nvSpPr>
          <p:cNvPr id="9" name="Freeform 9"/>
          <p:cNvSpPr/>
          <p:nvPr/>
        </p:nvSpPr>
        <p:spPr>
          <a:xfrm>
            <a:off x="514350" y="1056211"/>
            <a:ext cx="367818" cy="367818"/>
          </a:xfrm>
          <a:custGeom>
            <a:avLst/>
            <a:gdLst/>
            <a:ahLst/>
            <a:cxnLst/>
            <a:rect l="l" t="t" r="r" b="b"/>
            <a:pathLst>
              <a:path w="735636" h="735636">
                <a:moveTo>
                  <a:pt x="0" y="0"/>
                </a:moveTo>
                <a:lnTo>
                  <a:pt x="735636" y="0"/>
                </a:lnTo>
                <a:lnTo>
                  <a:pt x="735636" y="735636"/>
                </a:lnTo>
                <a:lnTo>
                  <a:pt x="0" y="73563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 sz="900"/>
          </a:p>
        </p:txBody>
      </p:sp>
      <p:sp>
        <p:nvSpPr>
          <p:cNvPr id="10" name="Freeform 10"/>
          <p:cNvSpPr/>
          <p:nvPr/>
        </p:nvSpPr>
        <p:spPr>
          <a:xfrm>
            <a:off x="514350" y="1555466"/>
            <a:ext cx="367818" cy="367818"/>
          </a:xfrm>
          <a:custGeom>
            <a:avLst/>
            <a:gdLst/>
            <a:ahLst/>
            <a:cxnLst/>
            <a:rect l="l" t="t" r="r" b="b"/>
            <a:pathLst>
              <a:path w="735636" h="735636">
                <a:moveTo>
                  <a:pt x="0" y="0"/>
                </a:moveTo>
                <a:lnTo>
                  <a:pt x="735636" y="0"/>
                </a:lnTo>
                <a:lnTo>
                  <a:pt x="735636" y="735637"/>
                </a:lnTo>
                <a:lnTo>
                  <a:pt x="0" y="73563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 sz="900"/>
          </a:p>
        </p:txBody>
      </p:sp>
      <p:grpSp>
        <p:nvGrpSpPr>
          <p:cNvPr id="11" name="Group 11"/>
          <p:cNvGrpSpPr/>
          <p:nvPr/>
        </p:nvGrpSpPr>
        <p:grpSpPr>
          <a:xfrm>
            <a:off x="514350" y="4373150"/>
            <a:ext cx="8253418" cy="488998"/>
            <a:chOff x="0" y="0"/>
            <a:chExt cx="4347479" cy="25757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347480" cy="257579"/>
            </a:xfrm>
            <a:custGeom>
              <a:avLst/>
              <a:gdLst/>
              <a:ahLst/>
              <a:cxnLst/>
              <a:rect l="l" t="t" r="r" b="b"/>
              <a:pathLst>
                <a:path w="4347480" h="257579">
                  <a:moveTo>
                    <a:pt x="0" y="0"/>
                  </a:moveTo>
                  <a:lnTo>
                    <a:pt x="4347480" y="0"/>
                  </a:lnTo>
                  <a:lnTo>
                    <a:pt x="4347480" y="257579"/>
                  </a:lnTo>
                  <a:lnTo>
                    <a:pt x="0" y="257579"/>
                  </a:lnTo>
                  <a:close/>
                </a:path>
              </a:pathLst>
            </a:custGeom>
            <a:solidFill>
              <a:srgbClr val="94C451"/>
            </a:solidFill>
          </p:spPr>
          <p:txBody>
            <a:bodyPr/>
            <a:lstStyle/>
            <a:p>
              <a:endParaRPr lang="en-AU" sz="90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4347479" cy="276629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430"/>
                </a:lnSpc>
              </a:pPr>
              <a:endParaRPr sz="900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644531" y="3065187"/>
            <a:ext cx="3002548" cy="1087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44"/>
              </a:lnSpc>
            </a:pPr>
            <a:r>
              <a:rPr lang="en-US" sz="6554" spc="92" dirty="0">
                <a:solidFill>
                  <a:srgbClr val="FFFFFF"/>
                </a:solidFill>
                <a:latin typeface="Intro Rust"/>
                <a:ea typeface="Intro Rust"/>
                <a:cs typeface="Intro Rust"/>
                <a:sym typeface="Intro Rust"/>
              </a:rPr>
              <a:t>PIEFA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69010" y="1112414"/>
            <a:ext cx="2483957" cy="213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31"/>
              </a:lnSpc>
            </a:pPr>
            <a:r>
              <a:rPr lang="en-US" sz="1327" spc="70" dirty="0">
                <a:solidFill>
                  <a:srgbClr val="0894D6"/>
                </a:solidFill>
                <a:latin typeface="Raleway Bold"/>
                <a:ea typeface="Raleway Bold"/>
                <a:cs typeface="Raleway Bold"/>
                <a:sym typeface="Raleway Bold"/>
              </a:rPr>
              <a:t>www.PIEFA.edu.au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49293" y="4029714"/>
            <a:ext cx="7980358" cy="266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5"/>
              </a:lnSpc>
            </a:pPr>
            <a:r>
              <a:rPr lang="en-US" sz="1627" spc="86">
                <a:solidFill>
                  <a:srgbClr val="94C451"/>
                </a:solidFill>
                <a:latin typeface="Intro Rust"/>
                <a:ea typeface="Intro Rust"/>
                <a:cs typeface="Intro Rust"/>
                <a:sym typeface="Intro Rust"/>
              </a:rPr>
              <a:t>THE PEAK BODY FOR FOOD AND FIBRE EDUCATION IN AUSTRALIA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69010" y="1534608"/>
            <a:ext cx="2483957" cy="399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92"/>
              </a:lnSpc>
            </a:pPr>
            <a:r>
              <a:rPr lang="en-US" sz="1327" spc="70">
                <a:solidFill>
                  <a:srgbClr val="0894D6"/>
                </a:solidFill>
                <a:latin typeface="Raleway Bold"/>
                <a:ea typeface="Raleway Bold"/>
                <a:cs typeface="Raleway Bold"/>
                <a:sym typeface="Raleway Bold"/>
              </a:rPr>
              <a:t>Luciano Mesiti</a:t>
            </a:r>
          </a:p>
          <a:p>
            <a:pPr>
              <a:lnSpc>
                <a:spcPts val="1592"/>
              </a:lnSpc>
            </a:pPr>
            <a:r>
              <a:rPr lang="en-US" sz="1327" spc="70">
                <a:solidFill>
                  <a:srgbClr val="0894D6"/>
                </a:solidFill>
                <a:latin typeface="Raleway Bold"/>
                <a:ea typeface="Raleway Bold"/>
                <a:cs typeface="Raleway Bold"/>
                <a:sym typeface="Raleway Bold"/>
              </a:rPr>
              <a:t>PIEFA CEO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93497" y="3014743"/>
            <a:ext cx="7415839" cy="29007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15"/>
              </a:lnSpc>
              <a:spcBef>
                <a:spcPct val="0"/>
              </a:spcBef>
            </a:pPr>
            <a:r>
              <a:rPr lang="en-US" sz="1750" spc="92" dirty="0">
                <a:solidFill>
                  <a:srgbClr val="FFFFFF"/>
                </a:solidFill>
                <a:latin typeface="Intro Rust"/>
                <a:ea typeface="Intro Rust"/>
                <a:cs typeface="Intro Rust"/>
                <a:sym typeface="Intro Rust"/>
              </a:rPr>
              <a:t>Primary Industries Education Foundation Australia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514350" y="4497959"/>
            <a:ext cx="8253418" cy="478903"/>
            <a:chOff x="0" y="0"/>
            <a:chExt cx="4347479" cy="252261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347480" cy="252261"/>
            </a:xfrm>
            <a:custGeom>
              <a:avLst/>
              <a:gdLst/>
              <a:ahLst/>
              <a:cxnLst/>
              <a:rect l="l" t="t" r="r" b="b"/>
              <a:pathLst>
                <a:path w="4347480" h="252261">
                  <a:moveTo>
                    <a:pt x="0" y="0"/>
                  </a:moveTo>
                  <a:lnTo>
                    <a:pt x="4347480" y="0"/>
                  </a:lnTo>
                  <a:lnTo>
                    <a:pt x="4347480" y="252261"/>
                  </a:lnTo>
                  <a:lnTo>
                    <a:pt x="0" y="2522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AU" sz="900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19050"/>
              <a:ext cx="4347479" cy="271311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430"/>
                </a:lnSpc>
              </a:pPr>
              <a:endParaRPr sz="900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650880" y="4554124"/>
            <a:ext cx="7980358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28"/>
              </a:lnSpc>
              <a:spcBef>
                <a:spcPct val="0"/>
              </a:spcBef>
            </a:pPr>
            <a:r>
              <a:rPr lang="en-AU" sz="2400" b="1" dirty="0"/>
              <a:t>Celebrating Ag Shows 2026</a:t>
            </a:r>
            <a:endParaRPr lang="en-US" sz="1976" spc="104" dirty="0">
              <a:latin typeface="Raleway Bold"/>
              <a:ea typeface="Raleway Bold"/>
              <a:cs typeface="Raleway Bold"/>
              <a:sym typeface="Raleway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2345" y="1679175"/>
            <a:ext cx="1921013" cy="2977932"/>
            <a:chOff x="0" y="0"/>
            <a:chExt cx="812800" cy="12599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1259993"/>
            </a:xfrm>
            <a:custGeom>
              <a:avLst/>
              <a:gdLst/>
              <a:ahLst/>
              <a:cxnLst/>
              <a:rect l="l" t="t" r="r" b="b"/>
              <a:pathLst>
                <a:path w="812800" h="1259993">
                  <a:moveTo>
                    <a:pt x="40301" y="0"/>
                  </a:moveTo>
                  <a:lnTo>
                    <a:pt x="772499" y="0"/>
                  </a:lnTo>
                  <a:cubicBezTo>
                    <a:pt x="783187" y="0"/>
                    <a:pt x="793438" y="4246"/>
                    <a:pt x="800996" y="11804"/>
                  </a:cubicBezTo>
                  <a:cubicBezTo>
                    <a:pt x="808554" y="19362"/>
                    <a:pt x="812800" y="29613"/>
                    <a:pt x="812800" y="40301"/>
                  </a:cubicBezTo>
                  <a:lnTo>
                    <a:pt x="812800" y="1219692"/>
                  </a:lnTo>
                  <a:cubicBezTo>
                    <a:pt x="812800" y="1230380"/>
                    <a:pt x="808554" y="1240631"/>
                    <a:pt x="800996" y="1248189"/>
                  </a:cubicBezTo>
                  <a:cubicBezTo>
                    <a:pt x="793438" y="1255747"/>
                    <a:pt x="783187" y="1259993"/>
                    <a:pt x="772499" y="1259993"/>
                  </a:cubicBezTo>
                  <a:lnTo>
                    <a:pt x="40301" y="1259993"/>
                  </a:lnTo>
                  <a:cubicBezTo>
                    <a:pt x="29613" y="1259993"/>
                    <a:pt x="19362" y="1255747"/>
                    <a:pt x="11804" y="1248189"/>
                  </a:cubicBezTo>
                  <a:cubicBezTo>
                    <a:pt x="4246" y="1240631"/>
                    <a:pt x="0" y="1230380"/>
                    <a:pt x="0" y="1219692"/>
                  </a:cubicBezTo>
                  <a:lnTo>
                    <a:pt x="0" y="40301"/>
                  </a:lnTo>
                  <a:cubicBezTo>
                    <a:pt x="0" y="29613"/>
                    <a:pt x="4246" y="19362"/>
                    <a:pt x="11804" y="11804"/>
                  </a:cubicBezTo>
                  <a:cubicBezTo>
                    <a:pt x="19362" y="4246"/>
                    <a:pt x="29613" y="0"/>
                    <a:pt x="4030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94C451"/>
              </a:solidFill>
              <a:prstDash val="solid"/>
              <a:miter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1279043"/>
            </a:xfrm>
            <a:prstGeom prst="rect">
              <a:avLst/>
            </a:prstGeom>
          </p:spPr>
          <p:txBody>
            <a:bodyPr lIns="31622" tIns="31622" rIns="31622" bIns="31622" rtlCol="0" anchor="ctr"/>
            <a:lstStyle/>
            <a:p>
              <a:pPr algn="ctr">
                <a:lnSpc>
                  <a:spcPts val="1430"/>
                </a:lnSpc>
              </a:pPr>
              <a:endParaRPr sz="9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32345" y="2877412"/>
            <a:ext cx="1921013" cy="413559"/>
            <a:chOff x="0" y="0"/>
            <a:chExt cx="812800" cy="17498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174981"/>
            </a:xfrm>
            <a:custGeom>
              <a:avLst/>
              <a:gdLst/>
              <a:ahLst/>
              <a:cxnLst/>
              <a:rect l="l" t="t" r="r" b="b"/>
              <a:pathLst>
                <a:path w="812800" h="174981">
                  <a:moveTo>
                    <a:pt x="0" y="0"/>
                  </a:moveTo>
                  <a:lnTo>
                    <a:pt x="812800" y="0"/>
                  </a:lnTo>
                  <a:lnTo>
                    <a:pt x="812800" y="174981"/>
                  </a:lnTo>
                  <a:lnTo>
                    <a:pt x="0" y="174981"/>
                  </a:lnTo>
                  <a:close/>
                </a:path>
              </a:pathLst>
            </a:custGeom>
            <a:solidFill>
              <a:srgbClr val="94C451"/>
            </a:solidFill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812800" cy="155931"/>
            </a:xfrm>
            <a:prstGeom prst="rect">
              <a:avLst/>
            </a:prstGeom>
          </p:spPr>
          <p:txBody>
            <a:bodyPr lIns="31622" tIns="31622" rIns="31622" bIns="31622" rtlCol="0" anchor="ctr"/>
            <a:lstStyle/>
            <a:p>
              <a:pPr algn="ctr">
                <a:lnSpc>
                  <a:spcPts val="1243"/>
                </a:lnSpc>
              </a:pPr>
              <a:r>
                <a:rPr lang="en-US" sz="1100">
                  <a:solidFill>
                    <a:srgbClr val="FFFFFF"/>
                  </a:solidFill>
                  <a:latin typeface="Montserrat Classic"/>
                  <a:ea typeface="Montserrat Classic"/>
                  <a:cs typeface="Montserrat Classic"/>
                  <a:sym typeface="Montserrat Classic"/>
                </a:rPr>
                <a:t>National Food &amp; Fibre Education Leadership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551755" y="1679175"/>
            <a:ext cx="1921013" cy="2977932"/>
            <a:chOff x="0" y="0"/>
            <a:chExt cx="812800" cy="125999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1259993"/>
            </a:xfrm>
            <a:custGeom>
              <a:avLst/>
              <a:gdLst/>
              <a:ahLst/>
              <a:cxnLst/>
              <a:rect l="l" t="t" r="r" b="b"/>
              <a:pathLst>
                <a:path w="812800" h="1259993">
                  <a:moveTo>
                    <a:pt x="40301" y="0"/>
                  </a:moveTo>
                  <a:lnTo>
                    <a:pt x="772499" y="0"/>
                  </a:lnTo>
                  <a:cubicBezTo>
                    <a:pt x="783187" y="0"/>
                    <a:pt x="793438" y="4246"/>
                    <a:pt x="800996" y="11804"/>
                  </a:cubicBezTo>
                  <a:cubicBezTo>
                    <a:pt x="808554" y="19362"/>
                    <a:pt x="812800" y="29613"/>
                    <a:pt x="812800" y="40301"/>
                  </a:cubicBezTo>
                  <a:lnTo>
                    <a:pt x="812800" y="1219692"/>
                  </a:lnTo>
                  <a:cubicBezTo>
                    <a:pt x="812800" y="1230380"/>
                    <a:pt x="808554" y="1240631"/>
                    <a:pt x="800996" y="1248189"/>
                  </a:cubicBezTo>
                  <a:cubicBezTo>
                    <a:pt x="793438" y="1255747"/>
                    <a:pt x="783187" y="1259993"/>
                    <a:pt x="772499" y="1259993"/>
                  </a:cubicBezTo>
                  <a:lnTo>
                    <a:pt x="40301" y="1259993"/>
                  </a:lnTo>
                  <a:cubicBezTo>
                    <a:pt x="29613" y="1259993"/>
                    <a:pt x="19362" y="1255747"/>
                    <a:pt x="11804" y="1248189"/>
                  </a:cubicBezTo>
                  <a:cubicBezTo>
                    <a:pt x="4246" y="1240631"/>
                    <a:pt x="0" y="1230380"/>
                    <a:pt x="0" y="1219692"/>
                  </a:cubicBezTo>
                  <a:lnTo>
                    <a:pt x="0" y="40301"/>
                  </a:lnTo>
                  <a:cubicBezTo>
                    <a:pt x="0" y="29613"/>
                    <a:pt x="4246" y="19362"/>
                    <a:pt x="11804" y="11804"/>
                  </a:cubicBezTo>
                  <a:cubicBezTo>
                    <a:pt x="19362" y="4246"/>
                    <a:pt x="29613" y="0"/>
                    <a:pt x="4030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94C451"/>
              </a:solidFill>
              <a:prstDash val="solid"/>
              <a:miter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812800" cy="1279043"/>
            </a:xfrm>
            <a:prstGeom prst="rect">
              <a:avLst/>
            </a:prstGeom>
          </p:spPr>
          <p:txBody>
            <a:bodyPr lIns="31622" tIns="31622" rIns="31622" bIns="31622" rtlCol="0" anchor="ctr"/>
            <a:lstStyle/>
            <a:p>
              <a:pPr algn="ctr">
                <a:lnSpc>
                  <a:spcPts val="1430"/>
                </a:lnSpc>
              </a:pPr>
              <a:endParaRPr sz="90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551755" y="2877412"/>
            <a:ext cx="1921013" cy="413559"/>
            <a:chOff x="0" y="0"/>
            <a:chExt cx="812800" cy="17498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174981"/>
            </a:xfrm>
            <a:custGeom>
              <a:avLst/>
              <a:gdLst/>
              <a:ahLst/>
              <a:cxnLst/>
              <a:rect l="l" t="t" r="r" b="b"/>
              <a:pathLst>
                <a:path w="812800" h="174981">
                  <a:moveTo>
                    <a:pt x="0" y="0"/>
                  </a:moveTo>
                  <a:lnTo>
                    <a:pt x="812800" y="0"/>
                  </a:lnTo>
                  <a:lnTo>
                    <a:pt x="812800" y="174981"/>
                  </a:lnTo>
                  <a:lnTo>
                    <a:pt x="0" y="174981"/>
                  </a:lnTo>
                  <a:close/>
                </a:path>
              </a:pathLst>
            </a:custGeom>
            <a:solidFill>
              <a:srgbClr val="94C45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9050"/>
              <a:ext cx="812800" cy="155931"/>
            </a:xfrm>
            <a:prstGeom prst="rect">
              <a:avLst/>
            </a:prstGeom>
          </p:spPr>
          <p:txBody>
            <a:bodyPr lIns="31622" tIns="31622" rIns="31622" bIns="31622" rtlCol="0" anchor="ctr"/>
            <a:lstStyle/>
            <a:p>
              <a:pPr algn="ctr">
                <a:lnSpc>
                  <a:spcPts val="1243"/>
                </a:lnSpc>
                <a:spcBef>
                  <a:spcPct val="0"/>
                </a:spcBef>
              </a:pPr>
              <a:r>
                <a:rPr lang="en-US" sz="1100">
                  <a:solidFill>
                    <a:srgbClr val="FFFFFF"/>
                  </a:solidFill>
                  <a:latin typeface="Montserrat Classic"/>
                  <a:ea typeface="Montserrat Classic"/>
                  <a:cs typeface="Montserrat Classic"/>
                  <a:sym typeface="Montserrat Classic"/>
                </a:rPr>
                <a:t>Classroom Educational Resources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668427" y="1679175"/>
            <a:ext cx="1921013" cy="2977932"/>
            <a:chOff x="0" y="0"/>
            <a:chExt cx="812800" cy="125999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1259993"/>
            </a:xfrm>
            <a:custGeom>
              <a:avLst/>
              <a:gdLst/>
              <a:ahLst/>
              <a:cxnLst/>
              <a:rect l="l" t="t" r="r" b="b"/>
              <a:pathLst>
                <a:path w="812800" h="1259993">
                  <a:moveTo>
                    <a:pt x="40301" y="0"/>
                  </a:moveTo>
                  <a:lnTo>
                    <a:pt x="772499" y="0"/>
                  </a:lnTo>
                  <a:cubicBezTo>
                    <a:pt x="783187" y="0"/>
                    <a:pt x="793438" y="4246"/>
                    <a:pt x="800996" y="11804"/>
                  </a:cubicBezTo>
                  <a:cubicBezTo>
                    <a:pt x="808554" y="19362"/>
                    <a:pt x="812800" y="29613"/>
                    <a:pt x="812800" y="40301"/>
                  </a:cubicBezTo>
                  <a:lnTo>
                    <a:pt x="812800" y="1219692"/>
                  </a:lnTo>
                  <a:cubicBezTo>
                    <a:pt x="812800" y="1230380"/>
                    <a:pt x="808554" y="1240631"/>
                    <a:pt x="800996" y="1248189"/>
                  </a:cubicBezTo>
                  <a:cubicBezTo>
                    <a:pt x="793438" y="1255747"/>
                    <a:pt x="783187" y="1259993"/>
                    <a:pt x="772499" y="1259993"/>
                  </a:cubicBezTo>
                  <a:lnTo>
                    <a:pt x="40301" y="1259993"/>
                  </a:lnTo>
                  <a:cubicBezTo>
                    <a:pt x="29613" y="1259993"/>
                    <a:pt x="19362" y="1255747"/>
                    <a:pt x="11804" y="1248189"/>
                  </a:cubicBezTo>
                  <a:cubicBezTo>
                    <a:pt x="4246" y="1240631"/>
                    <a:pt x="0" y="1230380"/>
                    <a:pt x="0" y="1219692"/>
                  </a:cubicBezTo>
                  <a:lnTo>
                    <a:pt x="0" y="40301"/>
                  </a:lnTo>
                  <a:cubicBezTo>
                    <a:pt x="0" y="29613"/>
                    <a:pt x="4246" y="19362"/>
                    <a:pt x="11804" y="11804"/>
                  </a:cubicBezTo>
                  <a:cubicBezTo>
                    <a:pt x="19362" y="4246"/>
                    <a:pt x="29613" y="0"/>
                    <a:pt x="4030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94C451"/>
              </a:solidFill>
              <a:prstDash val="solid"/>
              <a:miter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812800" cy="1279043"/>
            </a:xfrm>
            <a:prstGeom prst="rect">
              <a:avLst/>
            </a:prstGeom>
          </p:spPr>
          <p:txBody>
            <a:bodyPr lIns="31622" tIns="31622" rIns="31622" bIns="31622" rtlCol="0" anchor="ctr"/>
            <a:lstStyle/>
            <a:p>
              <a:pPr algn="ctr">
                <a:lnSpc>
                  <a:spcPts val="1430"/>
                </a:lnSpc>
              </a:pPr>
              <a:endParaRPr sz="90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668427" y="2877412"/>
            <a:ext cx="1921013" cy="413559"/>
            <a:chOff x="0" y="0"/>
            <a:chExt cx="812800" cy="17498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174981"/>
            </a:xfrm>
            <a:custGeom>
              <a:avLst/>
              <a:gdLst/>
              <a:ahLst/>
              <a:cxnLst/>
              <a:rect l="l" t="t" r="r" b="b"/>
              <a:pathLst>
                <a:path w="812800" h="174981">
                  <a:moveTo>
                    <a:pt x="0" y="0"/>
                  </a:moveTo>
                  <a:lnTo>
                    <a:pt x="812800" y="0"/>
                  </a:lnTo>
                  <a:lnTo>
                    <a:pt x="812800" y="174981"/>
                  </a:lnTo>
                  <a:lnTo>
                    <a:pt x="0" y="174981"/>
                  </a:lnTo>
                  <a:close/>
                </a:path>
              </a:pathLst>
            </a:custGeom>
            <a:solidFill>
              <a:srgbClr val="94C45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19050"/>
              <a:ext cx="812800" cy="155931"/>
            </a:xfrm>
            <a:prstGeom prst="rect">
              <a:avLst/>
            </a:prstGeom>
          </p:spPr>
          <p:txBody>
            <a:bodyPr lIns="31622" tIns="31622" rIns="31622" bIns="31622" rtlCol="0" anchor="ctr"/>
            <a:lstStyle/>
            <a:p>
              <a:pPr algn="ctr">
                <a:lnSpc>
                  <a:spcPts val="1243"/>
                </a:lnSpc>
                <a:spcBef>
                  <a:spcPct val="0"/>
                </a:spcBef>
              </a:pPr>
              <a:r>
                <a:rPr lang="en-US" sz="1100">
                  <a:solidFill>
                    <a:srgbClr val="FFFFFF"/>
                  </a:solidFill>
                  <a:latin typeface="Montserrat Classic"/>
                  <a:ea typeface="Montserrat Classic"/>
                  <a:cs typeface="Montserrat Classic"/>
                  <a:sym typeface="Montserrat Classic"/>
                </a:rPr>
                <a:t>Teacher Professional Development 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787837" y="1679175"/>
            <a:ext cx="1921013" cy="2977932"/>
            <a:chOff x="0" y="0"/>
            <a:chExt cx="812800" cy="1259993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1259993"/>
            </a:xfrm>
            <a:custGeom>
              <a:avLst/>
              <a:gdLst/>
              <a:ahLst/>
              <a:cxnLst/>
              <a:rect l="l" t="t" r="r" b="b"/>
              <a:pathLst>
                <a:path w="812800" h="1259993">
                  <a:moveTo>
                    <a:pt x="40301" y="0"/>
                  </a:moveTo>
                  <a:lnTo>
                    <a:pt x="772499" y="0"/>
                  </a:lnTo>
                  <a:cubicBezTo>
                    <a:pt x="783187" y="0"/>
                    <a:pt x="793438" y="4246"/>
                    <a:pt x="800996" y="11804"/>
                  </a:cubicBezTo>
                  <a:cubicBezTo>
                    <a:pt x="808554" y="19362"/>
                    <a:pt x="812800" y="29613"/>
                    <a:pt x="812800" y="40301"/>
                  </a:cubicBezTo>
                  <a:lnTo>
                    <a:pt x="812800" y="1219692"/>
                  </a:lnTo>
                  <a:cubicBezTo>
                    <a:pt x="812800" y="1230380"/>
                    <a:pt x="808554" y="1240631"/>
                    <a:pt x="800996" y="1248189"/>
                  </a:cubicBezTo>
                  <a:cubicBezTo>
                    <a:pt x="793438" y="1255747"/>
                    <a:pt x="783187" y="1259993"/>
                    <a:pt x="772499" y="1259993"/>
                  </a:cubicBezTo>
                  <a:lnTo>
                    <a:pt x="40301" y="1259993"/>
                  </a:lnTo>
                  <a:cubicBezTo>
                    <a:pt x="29613" y="1259993"/>
                    <a:pt x="19362" y="1255747"/>
                    <a:pt x="11804" y="1248189"/>
                  </a:cubicBezTo>
                  <a:cubicBezTo>
                    <a:pt x="4246" y="1240631"/>
                    <a:pt x="0" y="1230380"/>
                    <a:pt x="0" y="1219692"/>
                  </a:cubicBezTo>
                  <a:lnTo>
                    <a:pt x="0" y="40301"/>
                  </a:lnTo>
                  <a:cubicBezTo>
                    <a:pt x="0" y="29613"/>
                    <a:pt x="4246" y="19362"/>
                    <a:pt x="11804" y="11804"/>
                  </a:cubicBezTo>
                  <a:cubicBezTo>
                    <a:pt x="19362" y="4246"/>
                    <a:pt x="29613" y="0"/>
                    <a:pt x="4030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94C451"/>
              </a:solidFill>
              <a:prstDash val="solid"/>
              <a:miter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19050"/>
              <a:ext cx="812800" cy="1279043"/>
            </a:xfrm>
            <a:prstGeom prst="rect">
              <a:avLst/>
            </a:prstGeom>
          </p:spPr>
          <p:txBody>
            <a:bodyPr lIns="31622" tIns="31622" rIns="31622" bIns="31622" rtlCol="0" anchor="ctr"/>
            <a:lstStyle/>
            <a:p>
              <a:pPr algn="ctr">
                <a:lnSpc>
                  <a:spcPts val="1430"/>
                </a:lnSpc>
              </a:pPr>
              <a:endParaRPr sz="900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787837" y="2877412"/>
            <a:ext cx="1921013" cy="413559"/>
            <a:chOff x="0" y="0"/>
            <a:chExt cx="812800" cy="17498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174981"/>
            </a:xfrm>
            <a:custGeom>
              <a:avLst/>
              <a:gdLst/>
              <a:ahLst/>
              <a:cxnLst/>
              <a:rect l="l" t="t" r="r" b="b"/>
              <a:pathLst>
                <a:path w="812800" h="174981">
                  <a:moveTo>
                    <a:pt x="0" y="0"/>
                  </a:moveTo>
                  <a:lnTo>
                    <a:pt x="812800" y="0"/>
                  </a:lnTo>
                  <a:lnTo>
                    <a:pt x="812800" y="174981"/>
                  </a:lnTo>
                  <a:lnTo>
                    <a:pt x="0" y="174981"/>
                  </a:lnTo>
                  <a:close/>
                </a:path>
              </a:pathLst>
            </a:custGeom>
            <a:solidFill>
              <a:srgbClr val="94C45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19050"/>
              <a:ext cx="812800" cy="155931"/>
            </a:xfrm>
            <a:prstGeom prst="rect">
              <a:avLst/>
            </a:prstGeom>
          </p:spPr>
          <p:txBody>
            <a:bodyPr lIns="31622" tIns="31622" rIns="31622" bIns="31622" rtlCol="0" anchor="ctr"/>
            <a:lstStyle/>
            <a:p>
              <a:pPr algn="ctr">
                <a:lnSpc>
                  <a:spcPts val="1243"/>
                </a:lnSpc>
                <a:spcBef>
                  <a:spcPct val="0"/>
                </a:spcBef>
              </a:pPr>
              <a:r>
                <a:rPr lang="en-US" sz="1100">
                  <a:solidFill>
                    <a:srgbClr val="FFFFFF"/>
                  </a:solidFill>
                  <a:latin typeface="Montserrat Classic"/>
                  <a:ea typeface="Montserrat Classic"/>
                  <a:cs typeface="Montserrat Classic"/>
                  <a:sym typeface="Montserrat Classic"/>
                </a:rPr>
                <a:t>Career Pathway Information</a:t>
              </a:r>
            </a:p>
          </p:txBody>
        </p:sp>
      </p:grpSp>
      <p:sp>
        <p:nvSpPr>
          <p:cNvPr id="26" name="Freeform 26"/>
          <p:cNvSpPr/>
          <p:nvPr/>
        </p:nvSpPr>
        <p:spPr>
          <a:xfrm>
            <a:off x="1020508" y="1822221"/>
            <a:ext cx="697936" cy="922890"/>
          </a:xfrm>
          <a:custGeom>
            <a:avLst/>
            <a:gdLst/>
            <a:ahLst/>
            <a:cxnLst/>
            <a:rect l="l" t="t" r="r" b="b"/>
            <a:pathLst>
              <a:path w="1395871" h="1845780">
                <a:moveTo>
                  <a:pt x="0" y="0"/>
                </a:moveTo>
                <a:lnTo>
                  <a:pt x="1395872" y="0"/>
                </a:lnTo>
                <a:lnTo>
                  <a:pt x="1395872" y="1845781"/>
                </a:lnTo>
                <a:lnTo>
                  <a:pt x="0" y="184578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27" name="Freeform 27"/>
          <p:cNvSpPr/>
          <p:nvPr/>
        </p:nvSpPr>
        <p:spPr>
          <a:xfrm>
            <a:off x="3106698" y="1885200"/>
            <a:ext cx="811127" cy="796932"/>
          </a:xfrm>
          <a:custGeom>
            <a:avLst/>
            <a:gdLst/>
            <a:ahLst/>
            <a:cxnLst/>
            <a:rect l="l" t="t" r="r" b="b"/>
            <a:pathLst>
              <a:path w="1622253" h="1593864">
                <a:moveTo>
                  <a:pt x="0" y="0"/>
                </a:moveTo>
                <a:lnTo>
                  <a:pt x="1622253" y="0"/>
                </a:lnTo>
                <a:lnTo>
                  <a:pt x="1622253" y="1593863"/>
                </a:lnTo>
                <a:lnTo>
                  <a:pt x="0" y="159386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28" name="Freeform 28"/>
          <p:cNvSpPr/>
          <p:nvPr/>
        </p:nvSpPr>
        <p:spPr>
          <a:xfrm>
            <a:off x="5178527" y="1885200"/>
            <a:ext cx="854064" cy="844456"/>
          </a:xfrm>
          <a:custGeom>
            <a:avLst/>
            <a:gdLst/>
            <a:ahLst/>
            <a:cxnLst/>
            <a:rect l="l" t="t" r="r" b="b"/>
            <a:pathLst>
              <a:path w="1708128" h="1688911">
                <a:moveTo>
                  <a:pt x="0" y="0"/>
                </a:moveTo>
                <a:lnTo>
                  <a:pt x="1708127" y="0"/>
                </a:lnTo>
                <a:lnTo>
                  <a:pt x="1708127" y="1688911"/>
                </a:lnTo>
                <a:lnTo>
                  <a:pt x="0" y="168891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29" name="Freeform 29"/>
          <p:cNvSpPr/>
          <p:nvPr/>
        </p:nvSpPr>
        <p:spPr>
          <a:xfrm>
            <a:off x="7321250" y="1861460"/>
            <a:ext cx="807437" cy="883652"/>
          </a:xfrm>
          <a:custGeom>
            <a:avLst/>
            <a:gdLst/>
            <a:ahLst/>
            <a:cxnLst/>
            <a:rect l="l" t="t" r="r" b="b"/>
            <a:pathLst>
              <a:path w="1614873" h="1767303">
                <a:moveTo>
                  <a:pt x="0" y="0"/>
                </a:moveTo>
                <a:lnTo>
                  <a:pt x="1614873" y="0"/>
                </a:lnTo>
                <a:lnTo>
                  <a:pt x="1614873" y="1767303"/>
                </a:lnTo>
                <a:lnTo>
                  <a:pt x="0" y="176730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30" name="TextBox 30"/>
          <p:cNvSpPr txBox="1"/>
          <p:nvPr/>
        </p:nvSpPr>
        <p:spPr>
          <a:xfrm>
            <a:off x="6162598" y="1462839"/>
            <a:ext cx="1884796" cy="164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33"/>
              </a:lnSpc>
              <a:spcBef>
                <a:spcPct val="0"/>
              </a:spcBef>
            </a:pPr>
            <a:r>
              <a:rPr lang="en-US" sz="1023" b="1" spc="-20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Primezone Academy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939939" y="1443194"/>
            <a:ext cx="1237974" cy="164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33"/>
              </a:lnSpc>
              <a:spcBef>
                <a:spcPct val="0"/>
              </a:spcBef>
            </a:pPr>
            <a:r>
              <a:rPr lang="en-US" sz="1023" b="1" spc="-20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Primezone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14350" y="875759"/>
            <a:ext cx="8194500" cy="527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24"/>
              </a:lnSpc>
              <a:spcBef>
                <a:spcPct val="0"/>
              </a:spcBef>
            </a:pPr>
            <a:r>
              <a:rPr lang="en-US" sz="1096" b="1" spc="5" dirty="0">
                <a:latin typeface="Raleway"/>
                <a:ea typeface="Raleway"/>
                <a:cs typeface="Raleway"/>
                <a:sym typeface="Raleway"/>
              </a:rPr>
              <a:t>PIEFA is a not-for-profit foundation formed through a collaboration between the Australian Government, primary industries </a:t>
            </a:r>
            <a:r>
              <a:rPr lang="en-US" sz="1096" b="1" spc="5" dirty="0" err="1">
                <a:latin typeface="Raleway"/>
                <a:ea typeface="Raleway"/>
                <a:cs typeface="Raleway"/>
                <a:sym typeface="Raleway"/>
              </a:rPr>
              <a:t>organisations</a:t>
            </a:r>
            <a:r>
              <a:rPr lang="en-US" sz="1096" b="1" spc="5" dirty="0">
                <a:latin typeface="Raleway"/>
                <a:ea typeface="Raleway"/>
                <a:cs typeface="Raleway"/>
                <a:sym typeface="Raleway"/>
              </a:rPr>
              <a:t> and the education sector. Through a range of online and in-person programs, PIEFA enhances food and </a:t>
            </a:r>
            <a:r>
              <a:rPr lang="en-US" sz="1096" b="1" spc="5" dirty="0" err="1">
                <a:latin typeface="Raleway"/>
                <a:ea typeface="Raleway"/>
                <a:cs typeface="Raleway"/>
                <a:sym typeface="Raleway"/>
              </a:rPr>
              <a:t>fibre</a:t>
            </a:r>
            <a:r>
              <a:rPr lang="en-US" sz="1096" b="1" spc="5" dirty="0">
                <a:latin typeface="Raleway"/>
                <a:ea typeface="Raleway"/>
                <a:cs typeface="Raleway"/>
                <a:sym typeface="Raleway"/>
              </a:rPr>
              <a:t> knowledge and understanding to young Australians through the development and promotion of: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545634" y="3434432"/>
            <a:ext cx="1694435" cy="1066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8"/>
              </a:lnSpc>
              <a:spcBef>
                <a:spcPct val="0"/>
              </a:spcBef>
            </a:pPr>
            <a:r>
              <a:rPr lang="en-US" sz="890" spc="53">
                <a:solidFill>
                  <a:srgbClr val="231F20"/>
                </a:solidFill>
                <a:latin typeface="Raleway"/>
                <a:ea typeface="Raleway"/>
                <a:cs typeface="Raleway"/>
                <a:sym typeface="Raleway"/>
              </a:rPr>
              <a:t>PIEFA provides national leadership and coordination of initiatives to encourage primary industries education in schools through partnership with industry, government and educators;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610583" y="3361768"/>
            <a:ext cx="1803358" cy="1219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8"/>
              </a:lnSpc>
              <a:spcBef>
                <a:spcPct val="0"/>
              </a:spcBef>
            </a:pPr>
            <a:r>
              <a:rPr lang="en-US" sz="890" spc="53">
                <a:solidFill>
                  <a:srgbClr val="231F20"/>
                </a:solidFill>
                <a:latin typeface="Raleway"/>
                <a:ea typeface="Raleway"/>
                <a:cs typeface="Raleway"/>
                <a:sym typeface="Raleway"/>
              </a:rPr>
              <a:t>In collaboration with industry partners, PIEFA’s team of Education Officers (experienced teachers) write and develop a range of highly engaging, curriculum-aligned food &amp; fibre classroom resources. 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4725072" y="3428216"/>
            <a:ext cx="1807724" cy="1066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8"/>
              </a:lnSpc>
              <a:spcBef>
                <a:spcPct val="0"/>
              </a:spcBef>
            </a:pPr>
            <a:r>
              <a:rPr lang="en-US" sz="890" spc="53">
                <a:solidFill>
                  <a:srgbClr val="231F20"/>
                </a:solidFill>
                <a:latin typeface="Raleway"/>
                <a:ea typeface="Raleway"/>
                <a:cs typeface="Raleway"/>
                <a:sym typeface="Raleway"/>
              </a:rPr>
              <a:t>To support teacher confidence in their ability to teach food &amp; fibre content to students, PIEFA complements their classroom resources with Teacher Professional Development.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6872394" y="3361768"/>
            <a:ext cx="1751899" cy="1219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8"/>
              </a:lnSpc>
              <a:spcBef>
                <a:spcPct val="0"/>
              </a:spcBef>
            </a:pPr>
            <a:r>
              <a:rPr lang="en-US" sz="890" spc="53">
                <a:solidFill>
                  <a:srgbClr val="231F20"/>
                </a:solidFill>
                <a:latin typeface="Raleway"/>
                <a:ea typeface="Raleway"/>
                <a:cs typeface="Raleway"/>
                <a:sym typeface="Raleway"/>
              </a:rPr>
              <a:t>Through the Career Harvest website, students and careers advisors can discover scholarships, pathway information and other opportunities to succeed in a career in the primary industries.</a:t>
            </a:r>
          </a:p>
        </p:txBody>
      </p:sp>
      <p:sp>
        <p:nvSpPr>
          <p:cNvPr id="42" name="Shape 0">
            <a:extLst>
              <a:ext uri="{FF2B5EF4-FFF2-40B4-BE49-F238E27FC236}">
                <a16:creationId xmlns:a16="http://schemas.microsoft.com/office/drawing/2014/main" id="{C8FE7EFF-31F7-3392-E5E9-024F61BFE01D}"/>
              </a:ext>
            </a:extLst>
          </p:cNvPr>
          <p:cNvSpPr/>
          <p:nvPr/>
        </p:nvSpPr>
        <p:spPr>
          <a:xfrm>
            <a:off x="-10103" y="97615"/>
            <a:ext cx="8634396" cy="687001"/>
          </a:xfrm>
          <a:prstGeom prst="rect">
            <a:avLst/>
          </a:prstGeom>
          <a:solidFill>
            <a:srgbClr val="2D6A4F"/>
          </a:solidFill>
          <a:ln w="12700">
            <a:solidFill>
              <a:srgbClr val="2D6A4F"/>
            </a:solidFill>
            <a:prstDash val="solid"/>
          </a:ln>
        </p:spPr>
        <p:txBody>
          <a:bodyPr/>
          <a:lstStyle/>
          <a:p>
            <a:endParaRPr lang="en-AU"/>
          </a:p>
        </p:txBody>
      </p:sp>
      <p:sp>
        <p:nvSpPr>
          <p:cNvPr id="41" name="TextBox 41"/>
          <p:cNvSpPr txBox="1"/>
          <p:nvPr/>
        </p:nvSpPr>
        <p:spPr>
          <a:xfrm>
            <a:off x="545634" y="240641"/>
            <a:ext cx="563569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Intro Rust"/>
                <a:ea typeface="Georgia" pitchFamily="34" charset="-122"/>
                <a:cs typeface="Georgia" pitchFamily="34" charset="-120"/>
              </a:rPr>
              <a:t>Who is PIEFA?</a:t>
            </a:r>
            <a:endParaRPr lang="en-US" sz="2800" dirty="0">
              <a:solidFill>
                <a:schemeClr val="bg1"/>
              </a:solidFill>
              <a:latin typeface="Intro Rus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05840"/>
          </a:xfrm>
          <a:prstGeom prst="rect">
            <a:avLst/>
          </a:prstGeom>
          <a:solidFill>
            <a:srgbClr val="2D6A4F"/>
          </a:solidFill>
          <a:ln w="12700">
            <a:solidFill>
              <a:srgbClr val="2D6A4F"/>
            </a:solidFill>
            <a:prstDash val="solid"/>
          </a:ln>
        </p:spPr>
        <p:txBody>
          <a:bodyPr/>
          <a:lstStyle/>
          <a:p>
            <a:endParaRPr lang="en-AU"/>
          </a:p>
        </p:txBody>
      </p:sp>
      <p:sp>
        <p:nvSpPr>
          <p:cNvPr id="3" name="Text 1"/>
          <p:cNvSpPr/>
          <p:nvPr/>
        </p:nvSpPr>
        <p:spPr>
          <a:xfrm>
            <a:off x="365760" y="91440"/>
            <a:ext cx="822960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About the Platforms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274320" y="1188720"/>
            <a:ext cx="4114800" cy="3611880"/>
          </a:xfrm>
          <a:prstGeom prst="rect">
            <a:avLst/>
          </a:prstGeom>
          <a:solidFill>
            <a:srgbClr val="FFFFFF"/>
          </a:solidFill>
          <a:ln w="25400">
            <a:solidFill>
              <a:srgbClr val="52B788"/>
            </a:solidFill>
            <a:prstDash val="solid"/>
          </a:ln>
          <a:effectLst>
            <a:outerShdw blurRad="101600" dist="38100" dir="81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n-AU"/>
          </a:p>
        </p:txBody>
      </p:sp>
      <p:sp>
        <p:nvSpPr>
          <p:cNvPr id="5" name="Shape 3"/>
          <p:cNvSpPr/>
          <p:nvPr/>
        </p:nvSpPr>
        <p:spPr>
          <a:xfrm>
            <a:off x="274320" y="1188720"/>
            <a:ext cx="4114800" cy="658368"/>
          </a:xfrm>
          <a:prstGeom prst="rect">
            <a:avLst/>
          </a:prstGeom>
          <a:solidFill>
            <a:srgbClr val="52B788"/>
          </a:solidFill>
          <a:ln w="12700">
            <a:solidFill>
              <a:srgbClr val="52B788"/>
            </a:solidFill>
            <a:prstDash val="solid"/>
          </a:ln>
        </p:spPr>
        <p:txBody>
          <a:bodyPr/>
          <a:lstStyle/>
          <a:p>
            <a:endParaRPr lang="en-AU"/>
          </a:p>
        </p:txBody>
      </p:sp>
      <p:sp>
        <p:nvSpPr>
          <p:cNvPr id="6" name="Text 4"/>
          <p:cNvSpPr/>
          <p:nvPr/>
        </p:nvSpPr>
        <p:spPr>
          <a:xfrm>
            <a:off x="320040" y="1188720"/>
            <a:ext cx="402336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PRIMEZONE.EDU.AU / Primezoneacademy.edu.au</a:t>
            </a:r>
            <a:endParaRPr lang="en-US" sz="1500" dirty="0"/>
          </a:p>
        </p:txBody>
      </p:sp>
      <p:sp>
        <p:nvSpPr>
          <p:cNvPr id="7" name="Shape 5"/>
          <p:cNvSpPr/>
          <p:nvPr/>
        </p:nvSpPr>
        <p:spPr>
          <a:xfrm>
            <a:off x="640080" y="1920240"/>
            <a:ext cx="3017520" cy="530352"/>
          </a:xfrm>
          <a:prstGeom prst="rect">
            <a:avLst/>
          </a:prstGeom>
          <a:solidFill>
            <a:srgbClr val="1B4332"/>
          </a:solidFill>
          <a:ln w="12700">
            <a:solidFill>
              <a:srgbClr val="1B4332"/>
            </a:solidFill>
            <a:prstDash val="solid"/>
          </a:ln>
        </p:spPr>
        <p:txBody>
          <a:bodyPr/>
          <a:lstStyle/>
          <a:p>
            <a:endParaRPr lang="en-AU"/>
          </a:p>
        </p:txBody>
      </p:sp>
      <p:sp>
        <p:nvSpPr>
          <p:cNvPr id="8" name="Text 6"/>
          <p:cNvSpPr/>
          <p:nvPr/>
        </p:nvSpPr>
        <p:spPr>
          <a:xfrm>
            <a:off x="640080" y="1920240"/>
            <a:ext cx="301752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🌾 PRIMEZONE &amp; </a:t>
            </a:r>
            <a:r>
              <a:rPr lang="en-US" sz="1500" b="1" dirty="0" err="1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Primezone</a:t>
            </a:r>
            <a:r>
              <a:rPr lang="en-US" sz="15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Academy</a:t>
            </a:r>
            <a:endParaRPr lang="en-US" sz="1500" dirty="0"/>
          </a:p>
        </p:txBody>
      </p:sp>
      <p:sp>
        <p:nvSpPr>
          <p:cNvPr id="9" name="Text 7"/>
          <p:cNvSpPr/>
          <p:nvPr/>
        </p:nvSpPr>
        <p:spPr>
          <a:xfrm>
            <a:off x="457200" y="2633472"/>
            <a:ext cx="3749040" cy="20116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200" b="1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Australia's leading food &amp; fibre education platform</a:t>
            </a:r>
            <a:endParaRPr lang="en-US" sz="1200" dirty="0"/>
          </a:p>
          <a:p>
            <a:pPr marL="0" indent="0">
              <a:buNone/>
            </a:pPr>
            <a:r>
              <a:rPr lang="en-US" sz="6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
</a:t>
            </a:r>
            <a:r>
              <a:rPr lang="en-US" sz="12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✅  Free curriculum-aligned lesson plans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✅  Primary &amp; secondary resources (K–12)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✅  Managed by PIEFA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✅  National Careers Week resources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✅  SFIRP Digital Learning Kits</a:t>
            </a:r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10" name="Shape 8"/>
          <p:cNvSpPr/>
          <p:nvPr/>
        </p:nvSpPr>
        <p:spPr>
          <a:xfrm>
            <a:off x="4754880" y="1188720"/>
            <a:ext cx="4114800" cy="3611880"/>
          </a:xfrm>
          <a:prstGeom prst="rect">
            <a:avLst/>
          </a:prstGeom>
          <a:solidFill>
            <a:srgbClr val="FFFFFF"/>
          </a:solidFill>
          <a:ln w="25400">
            <a:solidFill>
              <a:srgbClr val="D4A017"/>
            </a:solidFill>
            <a:prstDash val="solid"/>
          </a:ln>
          <a:effectLst>
            <a:outerShdw blurRad="101600" dist="38100" dir="81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n-AU"/>
          </a:p>
        </p:txBody>
      </p:sp>
      <p:sp>
        <p:nvSpPr>
          <p:cNvPr id="11" name="Shape 9"/>
          <p:cNvSpPr/>
          <p:nvPr/>
        </p:nvSpPr>
        <p:spPr>
          <a:xfrm>
            <a:off x="4754880" y="1188720"/>
            <a:ext cx="4114800" cy="658368"/>
          </a:xfrm>
          <a:prstGeom prst="rect">
            <a:avLst/>
          </a:prstGeom>
          <a:solidFill>
            <a:srgbClr val="D4A017"/>
          </a:solidFill>
          <a:ln w="12700">
            <a:solidFill>
              <a:srgbClr val="D4A017"/>
            </a:solidFill>
            <a:prstDash val="solid"/>
          </a:ln>
        </p:spPr>
        <p:txBody>
          <a:bodyPr/>
          <a:lstStyle/>
          <a:p>
            <a:endParaRPr lang="en-AU"/>
          </a:p>
        </p:txBody>
      </p:sp>
      <p:sp>
        <p:nvSpPr>
          <p:cNvPr id="12" name="Text 10"/>
          <p:cNvSpPr/>
          <p:nvPr/>
        </p:nvSpPr>
        <p:spPr>
          <a:xfrm>
            <a:off x="4800600" y="1188720"/>
            <a:ext cx="402336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CAREERHARVEST.COM.AU</a:t>
            </a:r>
            <a:endParaRPr lang="en-US" sz="1500" dirty="0"/>
          </a:p>
        </p:txBody>
      </p:sp>
      <p:sp>
        <p:nvSpPr>
          <p:cNvPr id="13" name="Shape 11"/>
          <p:cNvSpPr/>
          <p:nvPr/>
        </p:nvSpPr>
        <p:spPr>
          <a:xfrm>
            <a:off x="5166360" y="1920240"/>
            <a:ext cx="2926080" cy="530352"/>
          </a:xfrm>
          <a:prstGeom prst="rect">
            <a:avLst/>
          </a:prstGeom>
          <a:solidFill>
            <a:srgbClr val="D4A017"/>
          </a:solidFill>
          <a:ln w="12700">
            <a:solidFill>
              <a:srgbClr val="D4A017"/>
            </a:solidFill>
            <a:prstDash val="solid"/>
          </a:ln>
        </p:spPr>
        <p:txBody>
          <a:bodyPr/>
          <a:lstStyle/>
          <a:p>
            <a:endParaRPr lang="en-AU"/>
          </a:p>
        </p:txBody>
      </p:sp>
      <p:sp>
        <p:nvSpPr>
          <p:cNvPr id="14" name="Text 12"/>
          <p:cNvSpPr/>
          <p:nvPr/>
        </p:nvSpPr>
        <p:spPr>
          <a:xfrm>
            <a:off x="5166360" y="1920240"/>
            <a:ext cx="292608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🎯 CAREER HARVEST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4892040" y="2633472"/>
            <a:ext cx="3840480" cy="20116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200" b="1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Australia's dedicated ag careers discovery hub</a:t>
            </a:r>
            <a:endParaRPr lang="en-US" sz="1200" dirty="0"/>
          </a:p>
          <a:p>
            <a:pPr marL="0" indent="0">
              <a:buNone/>
            </a:pPr>
            <a:r>
              <a:rPr lang="en-US" sz="6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
</a:t>
            </a:r>
            <a:r>
              <a:rPr lang="en-US" sz="12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✅  16 industry career hubs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✅  Career videos, Q&amp;A panels &amp; case studies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✅  Teaching resources for careers advisors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✅  Scholarships &amp; tertiary pathways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✅  Job boards &amp; AgCAREERSTART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✅  State-by-state career portals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274320" y="4828032"/>
            <a:ext cx="85953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Both platforms are projects of the Primary Industries Education Foundation Australia (PIEFA)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351071" y="865212"/>
            <a:ext cx="11943138" cy="532674"/>
            <a:chOff x="0" y="0"/>
            <a:chExt cx="5967869" cy="26617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967869" cy="266172"/>
            </a:xfrm>
            <a:custGeom>
              <a:avLst/>
              <a:gdLst/>
              <a:ahLst/>
              <a:cxnLst/>
              <a:rect l="l" t="t" r="r" b="b"/>
              <a:pathLst>
                <a:path w="5967869" h="266172">
                  <a:moveTo>
                    <a:pt x="4214" y="0"/>
                  </a:moveTo>
                  <a:lnTo>
                    <a:pt x="5963656" y="0"/>
                  </a:lnTo>
                  <a:cubicBezTo>
                    <a:pt x="5965983" y="0"/>
                    <a:pt x="5967869" y="1886"/>
                    <a:pt x="5967869" y="4214"/>
                  </a:cubicBezTo>
                  <a:lnTo>
                    <a:pt x="5967869" y="261958"/>
                  </a:lnTo>
                  <a:cubicBezTo>
                    <a:pt x="5967869" y="264285"/>
                    <a:pt x="5965983" y="266172"/>
                    <a:pt x="5963656" y="266172"/>
                  </a:cubicBezTo>
                  <a:lnTo>
                    <a:pt x="4214" y="266172"/>
                  </a:lnTo>
                  <a:cubicBezTo>
                    <a:pt x="1886" y="266172"/>
                    <a:pt x="0" y="264285"/>
                    <a:pt x="0" y="261958"/>
                  </a:cubicBezTo>
                  <a:lnTo>
                    <a:pt x="0" y="4214"/>
                  </a:lnTo>
                  <a:cubicBezTo>
                    <a:pt x="0" y="1886"/>
                    <a:pt x="1886" y="0"/>
                    <a:pt x="4214" y="0"/>
                  </a:cubicBezTo>
                  <a:close/>
                </a:path>
              </a:pathLst>
            </a:custGeom>
            <a:solidFill>
              <a:srgbClr val="94C451"/>
            </a:solidFill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967869" cy="304272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452"/>
                </a:lnSpc>
              </a:pPr>
              <a:endParaRPr sz="900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56814" y="937671"/>
            <a:ext cx="7871408" cy="345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82"/>
              </a:lnSpc>
            </a:pPr>
            <a:r>
              <a:rPr lang="en-US" sz="1079" b="1" spc="-22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Through our trusted platforms - Primezone, Primezone Academy, and Career Harvest - PIEFA inspires learning, builds industry knowledge, and encourages pathways into rewarding careers in primary industries.</a:t>
            </a:r>
          </a:p>
        </p:txBody>
      </p:sp>
      <p:pic>
        <p:nvPicPr>
          <p:cNvPr id="39" name="Picture 38" descr="A diagram of a course&#10;&#10;AI-generated content may be incorrect.">
            <a:extLst>
              <a:ext uri="{FF2B5EF4-FFF2-40B4-BE49-F238E27FC236}">
                <a16:creationId xmlns:a16="http://schemas.microsoft.com/office/drawing/2014/main" id="{62DBD389-F1E0-4149-4B78-F548A4297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65" y="1502390"/>
            <a:ext cx="7709960" cy="3431065"/>
          </a:xfrm>
          <a:prstGeom prst="rect">
            <a:avLst/>
          </a:prstGeom>
        </p:spPr>
      </p:pic>
      <p:sp>
        <p:nvSpPr>
          <p:cNvPr id="10" name="Shape 0">
            <a:extLst>
              <a:ext uri="{FF2B5EF4-FFF2-40B4-BE49-F238E27FC236}">
                <a16:creationId xmlns:a16="http://schemas.microsoft.com/office/drawing/2014/main" id="{D3D6EFC6-A0D3-F00C-A8A4-2719D404388A}"/>
              </a:ext>
            </a:extLst>
          </p:cNvPr>
          <p:cNvSpPr/>
          <p:nvPr/>
        </p:nvSpPr>
        <p:spPr>
          <a:xfrm>
            <a:off x="-10103" y="51513"/>
            <a:ext cx="8634396" cy="687001"/>
          </a:xfrm>
          <a:prstGeom prst="rect">
            <a:avLst/>
          </a:prstGeom>
          <a:solidFill>
            <a:srgbClr val="2D6A4F"/>
          </a:solidFill>
          <a:ln w="12700">
            <a:solidFill>
              <a:srgbClr val="2D6A4F"/>
            </a:solidFill>
            <a:prstDash val="solid"/>
          </a:ln>
        </p:spPr>
        <p:txBody>
          <a:bodyPr/>
          <a:lstStyle/>
          <a:p>
            <a:endParaRPr lang="en-AU" dirty="0"/>
          </a:p>
        </p:txBody>
      </p:sp>
      <p:sp>
        <p:nvSpPr>
          <p:cNvPr id="9" name="TextBox 9"/>
          <p:cNvSpPr txBox="1"/>
          <p:nvPr/>
        </p:nvSpPr>
        <p:spPr>
          <a:xfrm>
            <a:off x="367475" y="238014"/>
            <a:ext cx="7107382" cy="3256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01"/>
              </a:lnSpc>
            </a:pPr>
            <a:r>
              <a:rPr lang="en-US" sz="2800" b="1" spc="39" dirty="0">
                <a:solidFill>
                  <a:srgbClr val="FFFFFF"/>
                </a:solidFill>
                <a:latin typeface="Intro Rust" panose="020B0604020202020204"/>
                <a:ea typeface="Intro Rust" panose="020B0604020202020204"/>
                <a:cs typeface="Intro Rust" panose="020B0604020202020204"/>
                <a:sym typeface="Intro Rust"/>
              </a:rPr>
              <a:t>FROM CLASSROOM TO CAREER</a:t>
            </a:r>
            <a:endParaRPr lang="en-US" sz="2475" b="1" spc="20" dirty="0">
              <a:solidFill>
                <a:srgbClr val="FFFFFF"/>
              </a:solidFill>
              <a:latin typeface="Intro Rust" panose="020B0604020202020204"/>
              <a:ea typeface="Intro Rust" panose="020B0604020202020204"/>
              <a:cs typeface="Intro Rust" panose="020B0604020202020204"/>
              <a:sym typeface="Intro Rus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392663" y="224051"/>
            <a:ext cx="5959069" cy="848442"/>
            <a:chOff x="0" y="0"/>
            <a:chExt cx="1537211" cy="218865"/>
          </a:xfrm>
          <a:solidFill>
            <a:schemeClr val="accent6">
              <a:lumMod val="5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1537211" cy="218865"/>
            </a:xfrm>
            <a:custGeom>
              <a:avLst/>
              <a:gdLst/>
              <a:ahLst/>
              <a:cxnLst/>
              <a:rect l="l" t="t" r="r" b="b"/>
              <a:pathLst>
                <a:path w="1537211" h="218865">
                  <a:moveTo>
                    <a:pt x="1334011" y="0"/>
                  </a:moveTo>
                  <a:lnTo>
                    <a:pt x="0" y="0"/>
                  </a:lnTo>
                  <a:lnTo>
                    <a:pt x="203200" y="218865"/>
                  </a:lnTo>
                  <a:lnTo>
                    <a:pt x="1537211" y="218865"/>
                  </a:lnTo>
                  <a:lnTo>
                    <a:pt x="1334011" y="0"/>
                  </a:ln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01600" y="-19050"/>
              <a:ext cx="1334011" cy="237915"/>
            </a:xfrm>
            <a:prstGeom prst="rect">
              <a:avLst/>
            </a:prstGeom>
            <a:grpFill/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430"/>
                </a:lnSpc>
                <a:spcBef>
                  <a:spcPct val="0"/>
                </a:spcBef>
              </a:pPr>
              <a:endParaRPr sz="900"/>
            </a:p>
          </p:txBody>
        </p:sp>
      </p:grpSp>
      <p:sp>
        <p:nvSpPr>
          <p:cNvPr id="5" name="Freeform 5"/>
          <p:cNvSpPr/>
          <p:nvPr/>
        </p:nvSpPr>
        <p:spPr>
          <a:xfrm>
            <a:off x="1870743" y="3102126"/>
            <a:ext cx="1261592" cy="1784014"/>
          </a:xfrm>
          <a:custGeom>
            <a:avLst/>
            <a:gdLst/>
            <a:ahLst/>
            <a:cxnLst/>
            <a:rect l="l" t="t" r="r" b="b"/>
            <a:pathLst>
              <a:path w="2523184" h="3568027">
                <a:moveTo>
                  <a:pt x="0" y="0"/>
                </a:moveTo>
                <a:lnTo>
                  <a:pt x="2523184" y="0"/>
                </a:lnTo>
                <a:lnTo>
                  <a:pt x="2523184" y="3568027"/>
                </a:lnTo>
                <a:lnTo>
                  <a:pt x="0" y="35680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6" name="Freeform 6"/>
          <p:cNvSpPr/>
          <p:nvPr/>
        </p:nvSpPr>
        <p:spPr>
          <a:xfrm>
            <a:off x="3269780" y="3102126"/>
            <a:ext cx="1261734" cy="1784014"/>
          </a:xfrm>
          <a:custGeom>
            <a:avLst/>
            <a:gdLst/>
            <a:ahLst/>
            <a:cxnLst/>
            <a:rect l="l" t="t" r="r" b="b"/>
            <a:pathLst>
              <a:path w="2523468" h="3568027">
                <a:moveTo>
                  <a:pt x="0" y="0"/>
                </a:moveTo>
                <a:lnTo>
                  <a:pt x="2523468" y="0"/>
                </a:lnTo>
                <a:lnTo>
                  <a:pt x="2523468" y="3568027"/>
                </a:lnTo>
                <a:lnTo>
                  <a:pt x="0" y="35680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7" name="Freeform 7"/>
          <p:cNvSpPr/>
          <p:nvPr/>
        </p:nvSpPr>
        <p:spPr>
          <a:xfrm>
            <a:off x="3188976" y="1246109"/>
            <a:ext cx="1356263" cy="1695816"/>
          </a:xfrm>
          <a:custGeom>
            <a:avLst/>
            <a:gdLst/>
            <a:ahLst/>
            <a:cxnLst/>
            <a:rect l="l" t="t" r="r" b="b"/>
            <a:pathLst>
              <a:path w="2712525" h="3391632">
                <a:moveTo>
                  <a:pt x="0" y="0"/>
                </a:moveTo>
                <a:lnTo>
                  <a:pt x="2712526" y="0"/>
                </a:lnTo>
                <a:lnTo>
                  <a:pt x="2712526" y="3391632"/>
                </a:lnTo>
                <a:lnTo>
                  <a:pt x="0" y="33916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055" r="-7898" b="-413"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8" name="Freeform 8"/>
          <p:cNvSpPr/>
          <p:nvPr/>
        </p:nvSpPr>
        <p:spPr>
          <a:xfrm>
            <a:off x="4680239" y="1246109"/>
            <a:ext cx="1199941" cy="1695816"/>
          </a:xfrm>
          <a:custGeom>
            <a:avLst/>
            <a:gdLst/>
            <a:ahLst/>
            <a:cxnLst/>
            <a:rect l="l" t="t" r="r" b="b"/>
            <a:pathLst>
              <a:path w="2399882" h="3391632">
                <a:moveTo>
                  <a:pt x="0" y="0"/>
                </a:moveTo>
                <a:lnTo>
                  <a:pt x="2399882" y="0"/>
                </a:lnTo>
                <a:lnTo>
                  <a:pt x="2399882" y="3391632"/>
                </a:lnTo>
                <a:lnTo>
                  <a:pt x="0" y="339163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9" name="Freeform 9"/>
          <p:cNvSpPr/>
          <p:nvPr/>
        </p:nvSpPr>
        <p:spPr>
          <a:xfrm>
            <a:off x="6014648" y="1246109"/>
            <a:ext cx="1240269" cy="1751998"/>
          </a:xfrm>
          <a:custGeom>
            <a:avLst/>
            <a:gdLst/>
            <a:ahLst/>
            <a:cxnLst/>
            <a:rect l="l" t="t" r="r" b="b"/>
            <a:pathLst>
              <a:path w="2480537" h="3503996">
                <a:moveTo>
                  <a:pt x="0" y="0"/>
                </a:moveTo>
                <a:lnTo>
                  <a:pt x="2480538" y="0"/>
                </a:lnTo>
                <a:lnTo>
                  <a:pt x="2480538" y="3503996"/>
                </a:lnTo>
                <a:lnTo>
                  <a:pt x="0" y="350399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10" name="Freeform 10"/>
          <p:cNvSpPr/>
          <p:nvPr/>
        </p:nvSpPr>
        <p:spPr>
          <a:xfrm>
            <a:off x="526908" y="1246109"/>
            <a:ext cx="2407581" cy="1695816"/>
          </a:xfrm>
          <a:custGeom>
            <a:avLst/>
            <a:gdLst/>
            <a:ahLst/>
            <a:cxnLst/>
            <a:rect l="l" t="t" r="r" b="b"/>
            <a:pathLst>
              <a:path w="4815161" h="3391632">
                <a:moveTo>
                  <a:pt x="0" y="0"/>
                </a:moveTo>
                <a:lnTo>
                  <a:pt x="4815162" y="0"/>
                </a:lnTo>
                <a:lnTo>
                  <a:pt x="4815162" y="3391632"/>
                </a:lnTo>
                <a:lnTo>
                  <a:pt x="0" y="339163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11" name="Freeform 11"/>
          <p:cNvSpPr/>
          <p:nvPr/>
        </p:nvSpPr>
        <p:spPr>
          <a:xfrm>
            <a:off x="7389384" y="1246109"/>
            <a:ext cx="1240267" cy="1751998"/>
          </a:xfrm>
          <a:custGeom>
            <a:avLst/>
            <a:gdLst/>
            <a:ahLst/>
            <a:cxnLst/>
            <a:rect l="l" t="t" r="r" b="b"/>
            <a:pathLst>
              <a:path w="2480533" h="3503996">
                <a:moveTo>
                  <a:pt x="0" y="0"/>
                </a:moveTo>
                <a:lnTo>
                  <a:pt x="2480533" y="0"/>
                </a:lnTo>
                <a:lnTo>
                  <a:pt x="2480533" y="3503996"/>
                </a:lnTo>
                <a:lnTo>
                  <a:pt x="0" y="350399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12" name="Freeform 12"/>
          <p:cNvSpPr/>
          <p:nvPr/>
        </p:nvSpPr>
        <p:spPr>
          <a:xfrm>
            <a:off x="6125680" y="3102126"/>
            <a:ext cx="2503970" cy="1770516"/>
          </a:xfrm>
          <a:custGeom>
            <a:avLst/>
            <a:gdLst/>
            <a:ahLst/>
            <a:cxnLst/>
            <a:rect l="l" t="t" r="r" b="b"/>
            <a:pathLst>
              <a:path w="5007940" h="3541031">
                <a:moveTo>
                  <a:pt x="0" y="0"/>
                </a:moveTo>
                <a:lnTo>
                  <a:pt x="5007940" y="0"/>
                </a:lnTo>
                <a:lnTo>
                  <a:pt x="5007940" y="3541030"/>
                </a:lnTo>
                <a:lnTo>
                  <a:pt x="0" y="354103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13" name="Freeform 13"/>
          <p:cNvSpPr/>
          <p:nvPr/>
        </p:nvSpPr>
        <p:spPr>
          <a:xfrm>
            <a:off x="6634782" y="632474"/>
            <a:ext cx="1994868" cy="440019"/>
          </a:xfrm>
          <a:custGeom>
            <a:avLst/>
            <a:gdLst/>
            <a:ahLst/>
            <a:cxnLst/>
            <a:rect l="l" t="t" r="r" b="b"/>
            <a:pathLst>
              <a:path w="3989736" h="880038">
                <a:moveTo>
                  <a:pt x="0" y="0"/>
                </a:moveTo>
                <a:lnTo>
                  <a:pt x="3989736" y="0"/>
                </a:lnTo>
                <a:lnTo>
                  <a:pt x="3989736" y="880038"/>
                </a:lnTo>
                <a:lnTo>
                  <a:pt x="0" y="88003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14" name="Freeform 14"/>
          <p:cNvSpPr/>
          <p:nvPr/>
        </p:nvSpPr>
        <p:spPr>
          <a:xfrm>
            <a:off x="514350" y="3102126"/>
            <a:ext cx="1273271" cy="1800737"/>
          </a:xfrm>
          <a:custGeom>
            <a:avLst/>
            <a:gdLst/>
            <a:ahLst/>
            <a:cxnLst/>
            <a:rect l="l" t="t" r="r" b="b"/>
            <a:pathLst>
              <a:path w="2546542" h="3601474">
                <a:moveTo>
                  <a:pt x="0" y="0"/>
                </a:moveTo>
                <a:lnTo>
                  <a:pt x="2546542" y="0"/>
                </a:lnTo>
                <a:lnTo>
                  <a:pt x="2546542" y="3601474"/>
                </a:lnTo>
                <a:lnTo>
                  <a:pt x="0" y="360147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15" name="Freeform 15"/>
          <p:cNvSpPr/>
          <p:nvPr/>
        </p:nvSpPr>
        <p:spPr>
          <a:xfrm>
            <a:off x="4680239" y="3102126"/>
            <a:ext cx="1277302" cy="1692883"/>
          </a:xfrm>
          <a:custGeom>
            <a:avLst/>
            <a:gdLst/>
            <a:ahLst/>
            <a:cxnLst/>
            <a:rect l="l" t="t" r="r" b="b"/>
            <a:pathLst>
              <a:path w="2554604" h="3385765">
                <a:moveTo>
                  <a:pt x="0" y="0"/>
                </a:moveTo>
                <a:lnTo>
                  <a:pt x="2554604" y="0"/>
                </a:lnTo>
                <a:lnTo>
                  <a:pt x="2554604" y="3385765"/>
                </a:lnTo>
                <a:lnTo>
                  <a:pt x="0" y="338576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12601" r="-19933"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16" name="TextBox 16"/>
          <p:cNvSpPr txBox="1"/>
          <p:nvPr/>
        </p:nvSpPr>
        <p:spPr>
          <a:xfrm>
            <a:off x="526908" y="359753"/>
            <a:ext cx="3276819" cy="622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01"/>
              </a:lnSpc>
            </a:pPr>
            <a:r>
              <a:rPr lang="en-US" sz="2475" b="1" spc="20" dirty="0">
                <a:solidFill>
                  <a:srgbClr val="FFFFFF"/>
                </a:solidFill>
                <a:latin typeface="Intro Rust" panose="020B0604020202020204"/>
                <a:ea typeface="Intro Rust" panose="020B0604020202020204"/>
                <a:cs typeface="Intro Rust" panose="020B0604020202020204"/>
                <a:sym typeface="Intro Rust"/>
              </a:rPr>
              <a:t>CLASSROOM RESOURCES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566406" y="255585"/>
            <a:ext cx="3218748" cy="756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07"/>
              </a:lnSpc>
            </a:pPr>
            <a:r>
              <a:rPr lang="en-US" sz="1159" spc="6">
                <a:solidFill>
                  <a:srgbClr val="0063B2"/>
                </a:solidFill>
                <a:latin typeface="Raleway"/>
                <a:ea typeface="Raleway"/>
                <a:cs typeface="Raleway"/>
                <a:sym typeface="Raleway"/>
              </a:rPr>
              <a:t>Free, cross-curricula primary and secondary resources on PIEFA’s Primezone website:</a:t>
            </a:r>
          </a:p>
          <a:p>
            <a:pPr>
              <a:lnSpc>
                <a:spcPts val="1507"/>
              </a:lnSpc>
            </a:pPr>
            <a:r>
              <a:rPr lang="en-US" sz="1159" b="1" spc="6">
                <a:solidFill>
                  <a:srgbClr val="0063B2"/>
                </a:solidFill>
                <a:latin typeface="Raleway Bold"/>
                <a:ea typeface="Raleway Bold"/>
                <a:cs typeface="Raleway Bold"/>
                <a:sym typeface="Raleway Bold"/>
              </a:rPr>
              <a:t>www.primezone.edu.au </a:t>
            </a:r>
          </a:p>
          <a:p>
            <a:pPr>
              <a:lnSpc>
                <a:spcPts val="1507"/>
              </a:lnSpc>
              <a:spcBef>
                <a:spcPct val="0"/>
              </a:spcBef>
            </a:pPr>
            <a:r>
              <a:rPr lang="en-US" sz="1159" b="1" spc="6">
                <a:solidFill>
                  <a:srgbClr val="0063B2"/>
                </a:solidFill>
                <a:latin typeface="Raleway Bold"/>
                <a:ea typeface="Raleway Bold"/>
                <a:cs typeface="Raleway Bold"/>
                <a:sym typeface="Raleway Bold"/>
              </a:rPr>
              <a:t>www.primezoneacademy.edu.au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5987262" y="128270"/>
            <a:ext cx="1399574" cy="1399574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2"/>
              <a:stretch>
                <a:fillRect l="-16760" r="-16760"/>
              </a:stretch>
            </a:blipFill>
          </p:spPr>
          <p:txBody>
            <a:bodyPr/>
            <a:lstStyle/>
            <a:p>
              <a:endParaRPr lang="en-US" sz="900"/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5970933" y="1889543"/>
            <a:ext cx="1399574" cy="1399574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3"/>
              <a:stretch>
                <a:fillRect l="-55112" r="-22916"/>
              </a:stretch>
            </a:blipFill>
          </p:spPr>
          <p:txBody>
            <a:bodyPr/>
            <a:lstStyle/>
            <a:p>
              <a:endParaRPr lang="en-US" sz="900"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7650421" y="2478456"/>
            <a:ext cx="1399574" cy="1399574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4"/>
              <a:stretch>
                <a:fillRect t="-27015" b="-27015"/>
              </a:stretch>
            </a:blipFill>
          </p:spPr>
          <p:txBody>
            <a:bodyPr/>
            <a:lstStyle/>
            <a:p>
              <a:endParaRPr lang="en-US" sz="900"/>
            </a:p>
          </p:txBody>
        </p:sp>
      </p:grp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7603869" y="599232"/>
            <a:ext cx="1399574" cy="1399574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5"/>
              <a:stretch>
                <a:fillRect l="-16760" r="-16760"/>
              </a:stretch>
            </a:blipFill>
          </p:spPr>
          <p:txBody>
            <a:bodyPr/>
            <a:lstStyle/>
            <a:p>
              <a:endParaRPr lang="en-US" sz="900"/>
            </a:p>
          </p:txBody>
        </p:sp>
      </p:grpSp>
      <p:grpSp>
        <p:nvGrpSpPr>
          <p:cNvPr id="24" name="Group 24"/>
          <p:cNvGrpSpPr>
            <a:grpSpLocks noChangeAspect="1"/>
          </p:cNvGrpSpPr>
          <p:nvPr/>
        </p:nvGrpSpPr>
        <p:grpSpPr>
          <a:xfrm>
            <a:off x="7656086" y="4191902"/>
            <a:ext cx="1399574" cy="1399574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6"/>
              <a:stretch>
                <a:fillRect l="-39014" r="-39014"/>
              </a:stretch>
            </a:blipFill>
          </p:spPr>
          <p:txBody>
            <a:bodyPr/>
            <a:lstStyle/>
            <a:p>
              <a:endParaRPr lang="en-US" sz="900"/>
            </a:p>
          </p:txBody>
        </p:sp>
      </p:grpSp>
      <p:sp>
        <p:nvSpPr>
          <p:cNvPr id="26" name="Freeform 26"/>
          <p:cNvSpPr/>
          <p:nvPr/>
        </p:nvSpPr>
        <p:spPr>
          <a:xfrm>
            <a:off x="673279" y="228737"/>
            <a:ext cx="2679522" cy="1923914"/>
          </a:xfrm>
          <a:custGeom>
            <a:avLst/>
            <a:gdLst/>
            <a:ahLst/>
            <a:cxnLst/>
            <a:rect l="l" t="t" r="r" b="b"/>
            <a:pathLst>
              <a:path w="6048000" h="4203007">
                <a:moveTo>
                  <a:pt x="0" y="0"/>
                </a:moveTo>
                <a:lnTo>
                  <a:pt x="6048000" y="0"/>
                </a:lnTo>
                <a:lnTo>
                  <a:pt x="6048000" y="4203007"/>
                </a:lnTo>
                <a:lnTo>
                  <a:pt x="0" y="420300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grpSp>
        <p:nvGrpSpPr>
          <p:cNvPr id="27" name="Group 27"/>
          <p:cNvGrpSpPr/>
          <p:nvPr/>
        </p:nvGrpSpPr>
        <p:grpSpPr>
          <a:xfrm>
            <a:off x="450739" y="2580279"/>
            <a:ext cx="3278959" cy="779009"/>
            <a:chOff x="0" y="0"/>
            <a:chExt cx="2066827" cy="44507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2066827" cy="445072"/>
            </a:xfrm>
            <a:custGeom>
              <a:avLst/>
              <a:gdLst/>
              <a:ahLst/>
              <a:cxnLst/>
              <a:rect l="l" t="t" r="r" b="b"/>
              <a:pathLst>
                <a:path w="2066827" h="445072">
                  <a:moveTo>
                    <a:pt x="56908" y="0"/>
                  </a:moveTo>
                  <a:lnTo>
                    <a:pt x="2009918" y="0"/>
                  </a:lnTo>
                  <a:cubicBezTo>
                    <a:pt x="2025011" y="0"/>
                    <a:pt x="2039486" y="5996"/>
                    <a:pt x="2050159" y="16668"/>
                  </a:cubicBezTo>
                  <a:cubicBezTo>
                    <a:pt x="2060831" y="27340"/>
                    <a:pt x="2066827" y="41815"/>
                    <a:pt x="2066827" y="56908"/>
                  </a:cubicBezTo>
                  <a:lnTo>
                    <a:pt x="2066827" y="388164"/>
                  </a:lnTo>
                  <a:cubicBezTo>
                    <a:pt x="2066827" y="419594"/>
                    <a:pt x="2041348" y="445072"/>
                    <a:pt x="2009918" y="445072"/>
                  </a:cubicBezTo>
                  <a:lnTo>
                    <a:pt x="56908" y="445072"/>
                  </a:lnTo>
                  <a:cubicBezTo>
                    <a:pt x="25479" y="445072"/>
                    <a:pt x="0" y="419594"/>
                    <a:pt x="0" y="388164"/>
                  </a:cubicBezTo>
                  <a:lnTo>
                    <a:pt x="0" y="56908"/>
                  </a:lnTo>
                  <a:cubicBezTo>
                    <a:pt x="0" y="25479"/>
                    <a:pt x="25479" y="0"/>
                    <a:pt x="56908" y="0"/>
                  </a:cubicBezTo>
                  <a:close/>
                </a:path>
              </a:pathLst>
            </a:custGeom>
            <a:solidFill>
              <a:srgbClr val="94C451"/>
            </a:solidFill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19050"/>
              <a:ext cx="2066827" cy="464122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430"/>
                </a:lnSpc>
              </a:pPr>
              <a:endParaRPr sz="900"/>
            </a:p>
          </p:txBody>
        </p:sp>
      </p:grpSp>
      <p:pic>
        <p:nvPicPr>
          <p:cNvPr id="30" name="Picture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52542" y="3397886"/>
            <a:ext cx="1679488" cy="1679488"/>
          </a:xfrm>
          <a:prstGeom prst="rect">
            <a:avLst/>
          </a:prstGeom>
        </p:spPr>
      </p:pic>
      <p:grpSp>
        <p:nvGrpSpPr>
          <p:cNvPr id="31" name="Group 31"/>
          <p:cNvGrpSpPr/>
          <p:nvPr/>
        </p:nvGrpSpPr>
        <p:grpSpPr>
          <a:xfrm>
            <a:off x="450739" y="4191902"/>
            <a:ext cx="3469081" cy="747035"/>
            <a:chOff x="0" y="0"/>
            <a:chExt cx="2066827" cy="445072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2066827" cy="445072"/>
            </a:xfrm>
            <a:custGeom>
              <a:avLst/>
              <a:gdLst/>
              <a:ahLst/>
              <a:cxnLst/>
              <a:rect l="l" t="t" r="r" b="b"/>
              <a:pathLst>
                <a:path w="2066827" h="445072">
                  <a:moveTo>
                    <a:pt x="56908" y="0"/>
                  </a:moveTo>
                  <a:lnTo>
                    <a:pt x="2009918" y="0"/>
                  </a:lnTo>
                  <a:cubicBezTo>
                    <a:pt x="2025011" y="0"/>
                    <a:pt x="2039486" y="5996"/>
                    <a:pt x="2050159" y="16668"/>
                  </a:cubicBezTo>
                  <a:cubicBezTo>
                    <a:pt x="2060831" y="27340"/>
                    <a:pt x="2066827" y="41815"/>
                    <a:pt x="2066827" y="56908"/>
                  </a:cubicBezTo>
                  <a:lnTo>
                    <a:pt x="2066827" y="388164"/>
                  </a:lnTo>
                  <a:cubicBezTo>
                    <a:pt x="2066827" y="419594"/>
                    <a:pt x="2041348" y="445072"/>
                    <a:pt x="2009918" y="445072"/>
                  </a:cubicBezTo>
                  <a:lnTo>
                    <a:pt x="56908" y="445072"/>
                  </a:lnTo>
                  <a:cubicBezTo>
                    <a:pt x="25479" y="445072"/>
                    <a:pt x="0" y="419594"/>
                    <a:pt x="0" y="388164"/>
                  </a:cubicBezTo>
                  <a:lnTo>
                    <a:pt x="0" y="56908"/>
                  </a:lnTo>
                  <a:cubicBezTo>
                    <a:pt x="0" y="25479"/>
                    <a:pt x="25479" y="0"/>
                    <a:pt x="56908" y="0"/>
                  </a:cubicBezTo>
                  <a:close/>
                </a:path>
              </a:pathLst>
            </a:custGeom>
            <a:solidFill>
              <a:srgbClr val="0894D6"/>
            </a:solidFill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19050"/>
              <a:ext cx="2066827" cy="464122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430"/>
                </a:lnSpc>
              </a:pPr>
              <a:endParaRPr sz="900"/>
            </a:p>
          </p:txBody>
        </p:sp>
      </p:grpSp>
      <p:sp>
        <p:nvSpPr>
          <p:cNvPr id="34" name="Freeform 34"/>
          <p:cNvSpPr/>
          <p:nvPr/>
        </p:nvSpPr>
        <p:spPr>
          <a:xfrm rot="10956355" flipH="1">
            <a:off x="3630516" y="4288982"/>
            <a:ext cx="1848601" cy="552873"/>
          </a:xfrm>
          <a:custGeom>
            <a:avLst/>
            <a:gdLst/>
            <a:ahLst/>
            <a:cxnLst/>
            <a:rect l="l" t="t" r="r" b="b"/>
            <a:pathLst>
              <a:path w="3092993" h="1105745">
                <a:moveTo>
                  <a:pt x="3092993" y="0"/>
                </a:moveTo>
                <a:lnTo>
                  <a:pt x="0" y="0"/>
                </a:lnTo>
                <a:lnTo>
                  <a:pt x="0" y="1105745"/>
                </a:lnTo>
                <a:lnTo>
                  <a:pt x="3092993" y="1105745"/>
                </a:lnTo>
                <a:lnTo>
                  <a:pt x="3092993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35" name="TextBox 35"/>
          <p:cNvSpPr txBox="1"/>
          <p:nvPr/>
        </p:nvSpPr>
        <p:spPr>
          <a:xfrm>
            <a:off x="355677" y="2643377"/>
            <a:ext cx="3469081" cy="480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1"/>
              </a:lnSpc>
              <a:spcBef>
                <a:spcPct val="0"/>
              </a:spcBef>
            </a:pPr>
            <a:r>
              <a:rPr lang="en-US" sz="2936" dirty="0">
                <a:solidFill>
                  <a:srgbClr val="FFFFFF"/>
                </a:solidFill>
                <a:latin typeface="Intro Rust"/>
                <a:ea typeface="Intro Rust"/>
                <a:cs typeface="Intro Rust"/>
                <a:sym typeface="Intro Rust"/>
              </a:rPr>
              <a:t>THANK YOU! 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14350" y="3521647"/>
            <a:ext cx="3405469" cy="471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96"/>
              </a:lnSpc>
            </a:pPr>
            <a:r>
              <a:rPr lang="en-US" sz="1459" b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CONTACT: Luciano Mesiti, CEO</a:t>
            </a:r>
          </a:p>
          <a:p>
            <a:pPr>
              <a:lnSpc>
                <a:spcPts val="1896"/>
              </a:lnSpc>
              <a:spcBef>
                <a:spcPct val="0"/>
              </a:spcBef>
            </a:pPr>
            <a:r>
              <a:rPr lang="en-US" sz="1459" b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ceo@piefa.edu.au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788127" y="4322270"/>
            <a:ext cx="2729553" cy="469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6"/>
              </a:lnSpc>
              <a:spcBef>
                <a:spcPct val="0"/>
              </a:spcBef>
            </a:pPr>
            <a:r>
              <a:rPr lang="en-US" sz="1459">
                <a:solidFill>
                  <a:srgbClr val="FFFFFF"/>
                </a:solidFill>
                <a:latin typeface="Intro Rust"/>
                <a:ea typeface="Intro Rust"/>
                <a:cs typeface="Intro Rust"/>
                <a:sym typeface="Intro Rust"/>
              </a:rPr>
              <a:t>Sign-up to PIEFA’s monthly newsletter.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0E9D4B13217C42B0C70F5BE31C32F6" ma:contentTypeVersion="15" ma:contentTypeDescription="Create a new document." ma:contentTypeScope="" ma:versionID="804241ec73a075dbcd6b44d7893e7124">
  <xsd:schema xmlns:xsd="http://www.w3.org/2001/XMLSchema" xmlns:xs="http://www.w3.org/2001/XMLSchema" xmlns:p="http://schemas.microsoft.com/office/2006/metadata/properties" xmlns:ns1="http://schemas.microsoft.com/sharepoint/v3" xmlns:ns2="042fa2f4-5c66-4794-8e76-0b860d03935a" xmlns:ns3="5a87bfe8-1982-47db-a310-6f6901301bbe" targetNamespace="http://schemas.microsoft.com/office/2006/metadata/properties" ma:root="true" ma:fieldsID="881125d38f63ae3271bb9fbe2fb9ee05" ns1:_="" ns2:_="" ns3:_="">
    <xsd:import namespace="http://schemas.microsoft.com/sharepoint/v3"/>
    <xsd:import namespace="042fa2f4-5c66-4794-8e76-0b860d03935a"/>
    <xsd:import namespace="5a87bfe8-1982-47db-a310-6f6901301b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2fa2f4-5c66-4794-8e76-0b860d0393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a43ae619-40d9-4853-a862-9658d0a093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87bfe8-1982-47db-a310-6f6901301bbe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8cf6b8cc-d38a-4866-b6ae-7ef7c96a38f9}" ma:internalName="TaxCatchAll" ma:showField="CatchAllData" ma:web="5a87bfe8-1982-47db-a310-6f6901301b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042fa2f4-5c66-4794-8e76-0b860d03935a">
      <Terms xmlns="http://schemas.microsoft.com/office/infopath/2007/PartnerControls"/>
    </lcf76f155ced4ddcb4097134ff3c332f>
    <_ip_UnifiedCompliancePolicyProperties xmlns="http://schemas.microsoft.com/sharepoint/v3" xsi:nil="true"/>
    <TaxCatchAll xmlns="5a87bfe8-1982-47db-a310-6f6901301bbe" xsi:nil="true"/>
  </documentManagement>
</p:properties>
</file>

<file path=customXml/itemProps1.xml><?xml version="1.0" encoding="utf-8"?>
<ds:datastoreItem xmlns:ds="http://schemas.openxmlformats.org/officeDocument/2006/customXml" ds:itemID="{BD1ACDF3-089E-4F56-9837-86C0ECA9CE55}"/>
</file>

<file path=customXml/itemProps2.xml><?xml version="1.0" encoding="utf-8"?>
<ds:datastoreItem xmlns:ds="http://schemas.openxmlformats.org/officeDocument/2006/customXml" ds:itemID="{A29BB8DE-AEED-41AF-A7A7-EAC18EB75E2D}"/>
</file>

<file path=customXml/itemProps3.xml><?xml version="1.0" encoding="utf-8"?>
<ds:datastoreItem xmlns:ds="http://schemas.openxmlformats.org/officeDocument/2006/customXml" ds:itemID="{66F8A091-C291-42FC-A4A0-309EC02E3A64}"/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420</Words>
  <Application>Microsoft Office PowerPoint</Application>
  <PresentationFormat>On-screen Show (16:9)</PresentationFormat>
  <Paragraphs>49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Georgia</vt:lpstr>
      <vt:lpstr>Intro Rust</vt:lpstr>
      <vt:lpstr>Montserrat Classic</vt:lpstr>
      <vt:lpstr>Montserrat Light Bold</vt:lpstr>
      <vt:lpstr>Raleway</vt:lpstr>
      <vt:lpstr>Raleway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Agricultural Careers Resources – NSW Careers Advisors Association</dc:title>
  <dc:subject>PptxGenJS Presentation</dc:subject>
  <dc:creator>PptxGenJS</dc:creator>
  <cp:lastModifiedBy>Luciano Mesiti</cp:lastModifiedBy>
  <cp:revision>3</cp:revision>
  <dcterms:created xsi:type="dcterms:W3CDTF">2026-03-19T01:12:32Z</dcterms:created>
  <dcterms:modified xsi:type="dcterms:W3CDTF">2026-06-15T04:44:01Z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0x010100030E9D4B13217C42B0C70F5BE31C32F6</vt:lpwstr>
  </property>
</Properties>
</file>