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94" r:id="rId5"/>
  </p:sldMasterIdLst>
  <p:notesMasterIdLst>
    <p:notesMasterId r:id="rId27"/>
  </p:notesMasterIdLst>
  <p:handoutMasterIdLst>
    <p:handoutMasterId r:id="rId28"/>
  </p:handoutMasterIdLst>
  <p:sldIdLst>
    <p:sldId id="303" r:id="rId6"/>
    <p:sldId id="290" r:id="rId7"/>
    <p:sldId id="318" r:id="rId8"/>
    <p:sldId id="308" r:id="rId9"/>
    <p:sldId id="311" r:id="rId10"/>
    <p:sldId id="326" r:id="rId11"/>
    <p:sldId id="322" r:id="rId12"/>
    <p:sldId id="320" r:id="rId13"/>
    <p:sldId id="319" r:id="rId14"/>
    <p:sldId id="312" r:id="rId15"/>
    <p:sldId id="277" r:id="rId16"/>
    <p:sldId id="315" r:id="rId17"/>
    <p:sldId id="324" r:id="rId18"/>
    <p:sldId id="272" r:id="rId19"/>
    <p:sldId id="314" r:id="rId20"/>
    <p:sldId id="325" r:id="rId21"/>
    <p:sldId id="321" r:id="rId22"/>
    <p:sldId id="316" r:id="rId23"/>
    <p:sldId id="323" r:id="rId24"/>
    <p:sldId id="309" r:id="rId25"/>
    <p:sldId id="310" r:id="rId26"/>
  </p:sldIdLst>
  <p:sldSz cx="12192000" cy="6858000"/>
  <p:notesSz cx="6858000" cy="9144000"/>
  <p:embeddedFontLst>
    <p:embeddedFont>
      <p:font typeface="Public Sans" panose="020B0604020202020204" charset="0"/>
      <p:regular r:id="rId29"/>
      <p:bold r:id="rId30"/>
      <p:italic r:id="rId31"/>
      <p:boldItalic r:id="rId32"/>
    </p:embeddedFont>
    <p:embeddedFont>
      <p:font typeface="Public Sans Light" panose="020B0604020202020204" charset="0"/>
      <p:regular r:id="rId33"/>
      <p:italic r:id="rId34"/>
    </p:embeddedFont>
    <p:embeddedFont>
      <p:font typeface="Public Sans SemiBold" panose="020B0604020202020204" charset="0"/>
      <p:bold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303"/>
          </p14:sldIdLst>
        </p14:section>
        <p14:section name="Contents" id="{0B9FCFAF-D713-4DA8-A630-D85521B2E1B1}">
          <p14:sldIdLst>
            <p14:sldId id="290"/>
            <p14:sldId id="318"/>
          </p14:sldIdLst>
        </p14:section>
        <p14:section name="Main Section" id="{36721FBF-9204-4FD9-89B5-227B5D963680}">
          <p14:sldIdLst>
            <p14:sldId id="308"/>
            <p14:sldId id="311"/>
            <p14:sldId id="326"/>
            <p14:sldId id="322"/>
            <p14:sldId id="320"/>
            <p14:sldId id="319"/>
            <p14:sldId id="312"/>
            <p14:sldId id="277"/>
            <p14:sldId id="315"/>
            <p14:sldId id="324"/>
            <p14:sldId id="272"/>
            <p14:sldId id="314"/>
            <p14:sldId id="325"/>
            <p14:sldId id="321"/>
            <p14:sldId id="316"/>
            <p14:sldId id="323"/>
            <p14:sldId id="309"/>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002BF6-5FB5-47AD-6956-0385328ED1FE}" name="Jane Rindfleish" initials="JR" userId="S::jane.rindfleish@dpie.nsw.gov.au::8011d923-f60e-46fe-8f2d-fdbeba2a32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660"/>
  </p:normalViewPr>
  <p:slideViewPr>
    <p:cSldViewPr snapToGrid="0">
      <p:cViewPr varScale="1">
        <p:scale>
          <a:sx n="118" d="100"/>
          <a:sy n="118" d="100"/>
        </p:scale>
        <p:origin x="208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6.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Seeto" userId="758abae0-8abe-4e67-b9a8-4204ab508a10" providerId="ADAL" clId="{E3AC69BA-D870-4D39-AECE-41931194D09E}"/>
    <pc:docChg chg="modSld">
      <pc:chgData name="Nicky Seeto" userId="758abae0-8abe-4e67-b9a8-4204ab508a10" providerId="ADAL" clId="{E3AC69BA-D870-4D39-AECE-41931194D09E}" dt="2026-01-27T03:33:00.512" v="0" actId="20577"/>
      <pc:docMkLst>
        <pc:docMk/>
      </pc:docMkLst>
      <pc:sldChg chg="modSp mod">
        <pc:chgData name="Nicky Seeto" userId="758abae0-8abe-4e67-b9a8-4204ab508a10" providerId="ADAL" clId="{E3AC69BA-D870-4D39-AECE-41931194D09E}" dt="2026-01-27T03:33:00.512" v="0" actId="20577"/>
        <pc:sldMkLst>
          <pc:docMk/>
          <pc:sldMk cId="1686397818" sldId="320"/>
        </pc:sldMkLst>
        <pc:spChg chg="mod">
          <ac:chgData name="Nicky Seeto" userId="758abae0-8abe-4e67-b9a8-4204ab508a10" providerId="ADAL" clId="{E3AC69BA-D870-4D39-AECE-41931194D09E}" dt="2026-01-27T03:33:00.512" v="0" actId="20577"/>
          <ac:spMkLst>
            <pc:docMk/>
            <pc:sldMk cId="1686397818" sldId="320"/>
            <ac:spMk id="4" creationId="{156A4EE9-8763-5AC4-C5F4-8FB8542584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3E6DC-87DB-4858-9CA6-8F782BCFB1D3}"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F71A70D9-72C9-4400-AC46-60543C925C3E}">
      <dgm:prSet/>
      <dgm:spPr/>
      <dgm:t>
        <a:bodyPr/>
        <a:lstStyle/>
        <a:p>
          <a:r>
            <a:rPr lang="en-US" b="1"/>
            <a:t>NLIS Sporting Event Account </a:t>
          </a:r>
          <a:r>
            <a:rPr lang="en-US"/>
            <a:t>– registered SPORTEVENT account</a:t>
          </a:r>
        </a:p>
      </dgm:t>
    </dgm:pt>
    <dgm:pt modelId="{5889846F-068F-47EB-ADAA-C56A00002BBF}" type="parTrans" cxnId="{6164BAA9-E168-4F95-8B24-0E6E396BCD6C}">
      <dgm:prSet/>
      <dgm:spPr/>
      <dgm:t>
        <a:bodyPr/>
        <a:lstStyle/>
        <a:p>
          <a:endParaRPr lang="en-US"/>
        </a:p>
      </dgm:t>
    </dgm:pt>
    <dgm:pt modelId="{762566B1-2865-4BF9-B1F0-73B171FC0069}" type="sibTrans" cxnId="{6164BAA9-E168-4F95-8B24-0E6E396BCD6C}">
      <dgm:prSet/>
      <dgm:spPr/>
      <dgm:t>
        <a:bodyPr/>
        <a:lstStyle/>
        <a:p>
          <a:endParaRPr lang="en-US"/>
        </a:p>
      </dgm:t>
    </dgm:pt>
    <dgm:pt modelId="{AD7E0E77-C841-453F-8145-320DE44DB622}">
      <dgm:prSet/>
      <dgm:spPr/>
      <dgm:t>
        <a:bodyPr/>
        <a:lstStyle/>
        <a:p>
          <a:r>
            <a:rPr lang="en-US" b="1"/>
            <a:t>Awareness of Responsibilities </a:t>
          </a:r>
          <a:r>
            <a:rPr lang="en-US"/>
            <a:t>– ensure all committee members understand NLIS responsibilities </a:t>
          </a:r>
        </a:p>
      </dgm:t>
    </dgm:pt>
    <dgm:pt modelId="{4326C364-C63B-4AEA-A227-F804D1EDBE24}" type="parTrans" cxnId="{BFD6F9E9-813D-41CD-8EDF-7E92C05A1A50}">
      <dgm:prSet/>
      <dgm:spPr/>
      <dgm:t>
        <a:bodyPr/>
        <a:lstStyle/>
        <a:p>
          <a:endParaRPr lang="en-US"/>
        </a:p>
      </dgm:t>
    </dgm:pt>
    <dgm:pt modelId="{36518070-CFFE-4678-B2D4-C59EA4895D2C}" type="sibTrans" cxnId="{BFD6F9E9-813D-41CD-8EDF-7E92C05A1A50}">
      <dgm:prSet/>
      <dgm:spPr/>
      <dgm:t>
        <a:bodyPr/>
        <a:lstStyle/>
        <a:p>
          <a:endParaRPr lang="en-US"/>
        </a:p>
      </dgm:t>
    </dgm:pt>
    <dgm:pt modelId="{E7D23271-9D20-4418-BA3F-330B0AFCF94C}">
      <dgm:prSet/>
      <dgm:spPr/>
      <dgm:t>
        <a:bodyPr/>
        <a:lstStyle/>
        <a:p>
          <a:r>
            <a:rPr lang="en-US" b="1"/>
            <a:t>Recording Livestock Movements </a:t>
          </a:r>
          <a:r>
            <a:rPr lang="en-US"/>
            <a:t>– all movements to and from show must be recorded and uploaded into NLIS database within 2 days </a:t>
          </a:r>
        </a:p>
      </dgm:t>
    </dgm:pt>
    <dgm:pt modelId="{05BD9600-D6C8-429C-9CBC-10E0511B45B2}" type="parTrans" cxnId="{7BD79DD9-5BF3-4026-A638-D8636C5AD8DC}">
      <dgm:prSet/>
      <dgm:spPr/>
      <dgm:t>
        <a:bodyPr/>
        <a:lstStyle/>
        <a:p>
          <a:endParaRPr lang="en-US"/>
        </a:p>
      </dgm:t>
    </dgm:pt>
    <dgm:pt modelId="{655FCAE2-540B-4AB3-8E99-A1E21437CEA3}" type="sibTrans" cxnId="{7BD79DD9-5BF3-4026-A638-D8636C5AD8DC}">
      <dgm:prSet/>
      <dgm:spPr/>
      <dgm:t>
        <a:bodyPr/>
        <a:lstStyle/>
        <a:p>
          <a:endParaRPr lang="en-US"/>
        </a:p>
      </dgm:t>
    </dgm:pt>
    <dgm:pt modelId="{EA237C7D-4182-41F1-868D-DC7D2F004EE8}">
      <dgm:prSet/>
      <dgm:spPr/>
      <dgm:t>
        <a:bodyPr/>
        <a:lstStyle/>
        <a:p>
          <a:r>
            <a:rPr lang="en-US" dirty="0"/>
            <a:t>Steps to ensure compliance </a:t>
          </a:r>
        </a:p>
      </dgm:t>
    </dgm:pt>
    <dgm:pt modelId="{718889B7-0EE6-4122-9935-A3C55F6FC0FC}" type="parTrans" cxnId="{5DDDD98B-7117-4728-BFEA-A34CD5252DF3}">
      <dgm:prSet/>
      <dgm:spPr/>
      <dgm:t>
        <a:bodyPr/>
        <a:lstStyle/>
        <a:p>
          <a:endParaRPr lang="en-AU"/>
        </a:p>
      </dgm:t>
    </dgm:pt>
    <dgm:pt modelId="{986ADD95-C4C4-487F-998E-927429F8DEB9}" type="sibTrans" cxnId="{5DDDD98B-7117-4728-BFEA-A34CD5252DF3}">
      <dgm:prSet/>
      <dgm:spPr/>
      <dgm:t>
        <a:bodyPr/>
        <a:lstStyle/>
        <a:p>
          <a:endParaRPr lang="en-AU"/>
        </a:p>
      </dgm:t>
    </dgm:pt>
    <dgm:pt modelId="{704365DB-C524-4340-B206-D742ADA37266}">
      <dgm:prSet/>
      <dgm:spPr/>
      <dgm:t>
        <a:bodyPr/>
        <a:lstStyle/>
        <a:p>
          <a:r>
            <a:rPr lang="en-US" b="1" dirty="0"/>
            <a:t>Property Identification Code (PIC)  </a:t>
          </a:r>
          <a:r>
            <a:rPr lang="en-US" dirty="0"/>
            <a:t>valid and active PIC where the show or event is held </a:t>
          </a:r>
        </a:p>
      </dgm:t>
    </dgm:pt>
    <dgm:pt modelId="{C164F8D6-9728-48C9-AD7D-83285DC8FE3B}" type="parTrans" cxnId="{828577BA-3578-47B1-938C-7CA3A0C394F4}">
      <dgm:prSet/>
      <dgm:spPr/>
      <dgm:t>
        <a:bodyPr/>
        <a:lstStyle/>
        <a:p>
          <a:endParaRPr lang="en-AU"/>
        </a:p>
      </dgm:t>
    </dgm:pt>
    <dgm:pt modelId="{43539829-C945-468D-8E42-460AB86DAD19}" type="sibTrans" cxnId="{828577BA-3578-47B1-938C-7CA3A0C394F4}">
      <dgm:prSet/>
      <dgm:spPr/>
      <dgm:t>
        <a:bodyPr/>
        <a:lstStyle/>
        <a:p>
          <a:endParaRPr lang="en-US"/>
        </a:p>
      </dgm:t>
    </dgm:pt>
    <dgm:pt modelId="{E32FA88A-B046-49B5-8006-26506CDE74FA}" type="pres">
      <dgm:prSet presAssocID="{ECA3E6DC-87DB-4858-9CA6-8F782BCFB1D3}" presName="linear" presStyleCnt="0">
        <dgm:presLayoutVars>
          <dgm:animLvl val="lvl"/>
          <dgm:resizeHandles val="exact"/>
        </dgm:presLayoutVars>
      </dgm:prSet>
      <dgm:spPr/>
    </dgm:pt>
    <dgm:pt modelId="{E6BE2274-F2D1-46EE-AE02-C95FE86304C2}" type="pres">
      <dgm:prSet presAssocID="{EA237C7D-4182-41F1-868D-DC7D2F004EE8}" presName="parentText" presStyleLbl="node1" presStyleIdx="0" presStyleCnt="1" custLinFactNeighborY="-5761">
        <dgm:presLayoutVars>
          <dgm:chMax val="0"/>
          <dgm:bulletEnabled val="1"/>
        </dgm:presLayoutVars>
      </dgm:prSet>
      <dgm:spPr/>
    </dgm:pt>
    <dgm:pt modelId="{9B6A40BB-9ABB-4337-92B2-383647C8C6A8}" type="pres">
      <dgm:prSet presAssocID="{EA237C7D-4182-41F1-868D-DC7D2F004EE8}" presName="childText" presStyleLbl="revTx" presStyleIdx="0" presStyleCnt="1">
        <dgm:presLayoutVars>
          <dgm:bulletEnabled val="1"/>
        </dgm:presLayoutVars>
      </dgm:prSet>
      <dgm:spPr/>
    </dgm:pt>
  </dgm:ptLst>
  <dgm:cxnLst>
    <dgm:cxn modelId="{E72F9C01-4B8C-415E-9382-54916304A35B}" type="presOf" srcId="{704365DB-C524-4340-B206-D742ADA37266}" destId="{9B6A40BB-9ABB-4337-92B2-383647C8C6A8}" srcOrd="0" destOrd="0" presId="urn:microsoft.com/office/officeart/2005/8/layout/vList2"/>
    <dgm:cxn modelId="{AF5E582E-D4E3-4F7D-9700-DCA31648D853}" type="presOf" srcId="{F71A70D9-72C9-4400-AC46-60543C925C3E}" destId="{9B6A40BB-9ABB-4337-92B2-383647C8C6A8}" srcOrd="0" destOrd="1" presId="urn:microsoft.com/office/officeart/2005/8/layout/vList2"/>
    <dgm:cxn modelId="{20E9857D-FD94-4F49-ACDC-5F4785B07A1E}" type="presOf" srcId="{AD7E0E77-C841-453F-8145-320DE44DB622}" destId="{9B6A40BB-9ABB-4337-92B2-383647C8C6A8}" srcOrd="0" destOrd="2" presId="urn:microsoft.com/office/officeart/2005/8/layout/vList2"/>
    <dgm:cxn modelId="{5DDDD98B-7117-4728-BFEA-A34CD5252DF3}" srcId="{ECA3E6DC-87DB-4858-9CA6-8F782BCFB1D3}" destId="{EA237C7D-4182-41F1-868D-DC7D2F004EE8}" srcOrd="0" destOrd="0" parTransId="{718889B7-0EE6-4122-9935-A3C55F6FC0FC}" sibTransId="{986ADD95-C4C4-487F-998E-927429F8DEB9}"/>
    <dgm:cxn modelId="{6164BAA9-E168-4F95-8B24-0E6E396BCD6C}" srcId="{EA237C7D-4182-41F1-868D-DC7D2F004EE8}" destId="{F71A70D9-72C9-4400-AC46-60543C925C3E}" srcOrd="1" destOrd="0" parTransId="{5889846F-068F-47EB-ADAA-C56A00002BBF}" sibTransId="{762566B1-2865-4BF9-B1F0-73B171FC0069}"/>
    <dgm:cxn modelId="{7BDB73AC-0FAF-4B7A-AA29-D3B6205A963A}" type="presOf" srcId="{E7D23271-9D20-4418-BA3F-330B0AFCF94C}" destId="{9B6A40BB-9ABB-4337-92B2-383647C8C6A8}" srcOrd="0" destOrd="3" presId="urn:microsoft.com/office/officeart/2005/8/layout/vList2"/>
    <dgm:cxn modelId="{828577BA-3578-47B1-938C-7CA3A0C394F4}" srcId="{EA237C7D-4182-41F1-868D-DC7D2F004EE8}" destId="{704365DB-C524-4340-B206-D742ADA37266}" srcOrd="0" destOrd="0" parTransId="{C164F8D6-9728-48C9-AD7D-83285DC8FE3B}" sibTransId="{43539829-C945-468D-8E42-460AB86DAD19}"/>
    <dgm:cxn modelId="{7BD79DD9-5BF3-4026-A638-D8636C5AD8DC}" srcId="{EA237C7D-4182-41F1-868D-DC7D2F004EE8}" destId="{E7D23271-9D20-4418-BA3F-330B0AFCF94C}" srcOrd="3" destOrd="0" parTransId="{05BD9600-D6C8-429C-9CBC-10E0511B45B2}" sibTransId="{655FCAE2-540B-4AB3-8E99-A1E21437CEA3}"/>
    <dgm:cxn modelId="{7F3EF5E7-546C-45AB-9F58-4E209FB78324}" type="presOf" srcId="{EA237C7D-4182-41F1-868D-DC7D2F004EE8}" destId="{E6BE2274-F2D1-46EE-AE02-C95FE86304C2}" srcOrd="0" destOrd="0" presId="urn:microsoft.com/office/officeart/2005/8/layout/vList2"/>
    <dgm:cxn modelId="{BFD6F9E9-813D-41CD-8EDF-7E92C05A1A50}" srcId="{EA237C7D-4182-41F1-868D-DC7D2F004EE8}" destId="{AD7E0E77-C841-453F-8145-320DE44DB622}" srcOrd="2" destOrd="0" parTransId="{4326C364-C63B-4AEA-A227-F804D1EDBE24}" sibTransId="{36518070-CFFE-4678-B2D4-C59EA4895D2C}"/>
    <dgm:cxn modelId="{231847F5-D8AD-4E7D-8A7D-26EA63F56777}" type="presOf" srcId="{ECA3E6DC-87DB-4858-9CA6-8F782BCFB1D3}" destId="{E32FA88A-B046-49B5-8006-26506CDE74FA}" srcOrd="0" destOrd="0" presId="urn:microsoft.com/office/officeart/2005/8/layout/vList2"/>
    <dgm:cxn modelId="{C9C4478A-D412-4AF2-A02F-CF029C615C02}" type="presParOf" srcId="{E32FA88A-B046-49B5-8006-26506CDE74FA}" destId="{E6BE2274-F2D1-46EE-AE02-C95FE86304C2}" srcOrd="0" destOrd="0" presId="urn:microsoft.com/office/officeart/2005/8/layout/vList2"/>
    <dgm:cxn modelId="{D164FD20-693D-44BF-9B15-CE0FFBEB8E17}" type="presParOf" srcId="{E32FA88A-B046-49B5-8006-26506CDE74FA}" destId="{9B6A40BB-9ABB-4337-92B2-383647C8C6A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D038F-30DA-4314-AC25-A635A681EF3B}"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B663D864-117F-44D1-9623-49FDCDEF0CA8}">
      <dgm:prSet/>
      <dgm:spPr/>
      <dgm:t>
        <a:bodyPr/>
        <a:lstStyle/>
        <a:p>
          <a:r>
            <a:rPr lang="en-US" b="0" dirty="0">
              <a:solidFill>
                <a:schemeClr val="tx1"/>
              </a:solidFill>
            </a:rPr>
            <a:t>Key changes effective 1 January 2025: </a:t>
          </a:r>
        </a:p>
      </dgm:t>
    </dgm:pt>
    <dgm:pt modelId="{1301A8A6-985C-433C-9313-389B564B4EA8}" type="parTrans" cxnId="{0173EED0-73C0-4220-B154-37C73B5CFDF1}">
      <dgm:prSet/>
      <dgm:spPr/>
      <dgm:t>
        <a:bodyPr/>
        <a:lstStyle/>
        <a:p>
          <a:endParaRPr lang="en-US"/>
        </a:p>
      </dgm:t>
    </dgm:pt>
    <dgm:pt modelId="{2CB11DC8-A3E6-46DC-BF6A-8621159D7AF2}" type="sibTrans" cxnId="{0173EED0-73C0-4220-B154-37C73B5CFDF1}">
      <dgm:prSet/>
      <dgm:spPr/>
      <dgm:t>
        <a:bodyPr/>
        <a:lstStyle/>
        <a:p>
          <a:endParaRPr lang="en-US"/>
        </a:p>
      </dgm:t>
    </dgm:pt>
    <dgm:pt modelId="{28F75645-B0ED-4C49-BA61-2F038DF34FAE}">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All sheep and goats born on or after this date must be tagged with an NLIS- approved electronic device before leaving their property of birth</a:t>
          </a:r>
        </a:p>
      </dgm:t>
    </dgm:pt>
    <dgm:pt modelId="{5D635D37-0F77-4851-B6D2-82760A77B28B}" type="parTrans" cxnId="{287F0885-FE43-4EC1-BDCA-DC284CBE6786}">
      <dgm:prSet/>
      <dgm:spPr/>
      <dgm:t>
        <a:bodyPr/>
        <a:lstStyle/>
        <a:p>
          <a:endParaRPr lang="en-US"/>
        </a:p>
      </dgm:t>
    </dgm:pt>
    <dgm:pt modelId="{47242E5B-AFC8-4350-A5A0-BA98AD0E81A2}" type="sibTrans" cxnId="{287F0885-FE43-4EC1-BDCA-DC284CBE6786}">
      <dgm:prSet/>
      <dgm:spPr/>
      <dgm:t>
        <a:bodyPr/>
        <a:lstStyle/>
        <a:p>
          <a:endParaRPr lang="en-US"/>
        </a:p>
      </dgm:t>
    </dgm:pt>
    <dgm:pt modelId="{3783DDE7-6873-4803-A6DE-500B81E30DF6}">
      <dgm:prSet/>
      <dgm:spPr/>
      <dgm:t>
        <a:bodyPr/>
        <a:lstStyle/>
        <a:p>
          <a:r>
            <a:rPr lang="en-US" b="0" dirty="0">
              <a:solidFill>
                <a:schemeClr val="tx1"/>
              </a:solidFill>
            </a:rPr>
            <a:t>Transition to Individual Recording by </a:t>
          </a:r>
        </a:p>
        <a:p>
          <a:r>
            <a:rPr lang="en-US" b="0" dirty="0">
              <a:solidFill>
                <a:schemeClr val="tx1"/>
              </a:solidFill>
            </a:rPr>
            <a:t>1 January 2027</a:t>
          </a:r>
        </a:p>
      </dgm:t>
    </dgm:pt>
    <dgm:pt modelId="{B89A0112-4F01-4DAF-BFFC-7004EBFC689E}" type="parTrans" cxnId="{7EDE777C-A007-40A2-8F38-10BC0B70B173}">
      <dgm:prSet/>
      <dgm:spPr/>
      <dgm:t>
        <a:bodyPr/>
        <a:lstStyle/>
        <a:p>
          <a:endParaRPr lang="en-US"/>
        </a:p>
      </dgm:t>
    </dgm:pt>
    <dgm:pt modelId="{A9ABC0C3-F42E-4AE7-8B63-AA1A84A53F79}" type="sibTrans" cxnId="{7EDE777C-A007-40A2-8F38-10BC0B70B173}">
      <dgm:prSet/>
      <dgm:spPr/>
      <dgm:t>
        <a:bodyPr/>
        <a:lstStyle/>
        <a:p>
          <a:endParaRPr lang="en-US"/>
        </a:p>
      </dgm:t>
    </dgm:pt>
    <dgm:pt modelId="{91DC8A2A-5067-461F-82A0-20531BAD997A}">
      <dgm:prSet/>
      <dgm:spPr/>
      <dgm:t>
        <a:bodyPr/>
        <a:lstStyle/>
        <a:p>
          <a:r>
            <a:rPr lang="en-US" b="0" dirty="0">
              <a:solidFill>
                <a:schemeClr val="tx1"/>
              </a:solidFill>
            </a:rPr>
            <a:t>Use of Scanner or Wand</a:t>
          </a:r>
        </a:p>
      </dgm:t>
    </dgm:pt>
    <dgm:pt modelId="{C998BF3B-A396-48AF-BAA0-17F477EE4F6D}" type="parTrans" cxnId="{B0722ADC-4CD7-4C1C-B48B-E64A4C35B15D}">
      <dgm:prSet/>
      <dgm:spPr/>
      <dgm:t>
        <a:bodyPr/>
        <a:lstStyle/>
        <a:p>
          <a:endParaRPr lang="en-US"/>
        </a:p>
      </dgm:t>
    </dgm:pt>
    <dgm:pt modelId="{D4CB4C3B-147B-4385-A5ED-61ECFA51AB0D}" type="sibTrans" cxnId="{B0722ADC-4CD7-4C1C-B48B-E64A4C35B15D}">
      <dgm:prSet/>
      <dgm:spPr/>
      <dgm:t>
        <a:bodyPr/>
        <a:lstStyle/>
        <a:p>
          <a:endParaRPr lang="en-US"/>
        </a:p>
      </dgm:t>
    </dgm:pt>
    <dgm:pt modelId="{F405A33C-901F-41C7-82E8-750B25AD39B5}">
      <dgm:prSet/>
      <dgm:spPr/>
      <dgm:t>
        <a:bodyPr/>
        <a:lstStyle/>
        <a:p>
          <a:r>
            <a:rPr lang="en-US" dirty="0">
              <a:solidFill>
                <a:schemeClr val="tx1"/>
              </a:solidFill>
            </a:rPr>
            <a:t>Shows to record and </a:t>
          </a:r>
          <a:r>
            <a:rPr lang="en-US" dirty="0">
              <a:solidFill>
                <a:schemeClr val="tx1"/>
              </a:solidFill>
              <a:latin typeface="Public Sans"/>
            </a:rPr>
            <a:t>upload</a:t>
          </a:r>
          <a:r>
            <a:rPr lang="en-US" dirty="0">
              <a:solidFill>
                <a:schemeClr val="tx1"/>
              </a:solidFill>
            </a:rPr>
            <a:t> data </a:t>
          </a:r>
        </a:p>
      </dgm:t>
    </dgm:pt>
    <dgm:pt modelId="{2E01947B-D444-4B0A-A308-A50C89C00FF5}" type="parTrans" cxnId="{2318C6B1-0E31-4050-9E06-6E2792C69A93}">
      <dgm:prSet/>
      <dgm:spPr/>
      <dgm:t>
        <a:bodyPr/>
        <a:lstStyle/>
        <a:p>
          <a:endParaRPr lang="en-AU"/>
        </a:p>
      </dgm:t>
    </dgm:pt>
    <dgm:pt modelId="{73B901E9-78FF-4BFB-911E-CE5A8D4A59A8}" type="sibTrans" cxnId="{2318C6B1-0E31-4050-9E06-6E2792C69A93}">
      <dgm:prSet/>
      <dgm:spPr/>
      <dgm:t>
        <a:bodyPr/>
        <a:lstStyle/>
        <a:p>
          <a:endParaRPr lang="en-AU"/>
        </a:p>
      </dgm:t>
    </dgm:pt>
    <dgm:pt modelId="{623BD61D-F858-4169-B9D2-C8FBBE527EE1}">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Mob-based movements will no longer be accepted.</a:t>
          </a:r>
        </a:p>
      </dgm:t>
    </dgm:pt>
    <dgm:pt modelId="{D318098E-186E-49C0-A149-AF8C4F0EFE0D}" type="parTrans" cxnId="{4E6A0E03-4F21-4E7D-906E-0D84B73ABE93}">
      <dgm:prSet/>
      <dgm:spPr/>
      <dgm:t>
        <a:bodyPr/>
        <a:lstStyle/>
        <a:p>
          <a:endParaRPr lang="en-AU"/>
        </a:p>
      </dgm:t>
    </dgm:pt>
    <dgm:pt modelId="{EFCF43AA-E6E0-43D5-84A4-D05ED6594095}" type="sibTrans" cxnId="{4E6A0E03-4F21-4E7D-906E-0D84B73ABE93}">
      <dgm:prSet/>
      <dgm:spPr/>
      <dgm:t>
        <a:bodyPr/>
        <a:lstStyle/>
        <a:p>
          <a:endParaRPr lang="en-AU"/>
        </a:p>
      </dgm:t>
    </dgm:pt>
    <dgm:pt modelId="{294658C5-672C-4E5A-AE12-BC4A99287317}">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A wand or scanner can significantly speed up and simplify the recording of livestock movements. You may be able to borrow one from your local LLS office or stock agent</a:t>
          </a:r>
        </a:p>
      </dgm:t>
    </dgm:pt>
    <dgm:pt modelId="{4CF31D98-6235-475D-A84C-C66E39044146}" type="parTrans" cxnId="{E8468F58-1529-4C09-87A1-6CF22B013476}">
      <dgm:prSet/>
      <dgm:spPr/>
      <dgm:t>
        <a:bodyPr/>
        <a:lstStyle/>
        <a:p>
          <a:endParaRPr lang="en-AU"/>
        </a:p>
      </dgm:t>
    </dgm:pt>
    <dgm:pt modelId="{654550C2-A015-4C86-8A5B-F5BF7376B36D}" type="sibTrans" cxnId="{E8468F58-1529-4C09-87A1-6CF22B013476}">
      <dgm:prSet/>
      <dgm:spPr/>
      <dgm:t>
        <a:bodyPr/>
        <a:lstStyle/>
        <a:p>
          <a:endParaRPr lang="en-AU"/>
        </a:p>
      </dgm:t>
    </dgm:pt>
    <dgm:pt modelId="{4344A9BE-E489-4D35-BEF7-B78E89B21283}">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AU" sz="1200" kern="1200" dirty="0">
              <a:solidFill>
                <a:srgbClr val="22272B">
                  <a:hueOff val="0"/>
                  <a:satOff val="0"/>
                  <a:lumOff val="0"/>
                  <a:alphaOff val="0"/>
                </a:srgbClr>
              </a:solidFill>
              <a:latin typeface="Public Sans Light"/>
              <a:ea typeface="+mn-ea"/>
              <a:cs typeface="+mn-cs"/>
            </a:rPr>
            <a:t>Event organisers in NSW will also begin self-managing livestock records and uploading movement data directly into the NLIS database.   </a:t>
          </a:r>
          <a:endParaRPr lang="en-US" sz="1200" kern="1200" dirty="0">
            <a:solidFill>
              <a:srgbClr val="22272B">
                <a:hueOff val="0"/>
                <a:satOff val="0"/>
                <a:lumOff val="0"/>
                <a:alphaOff val="0"/>
              </a:srgbClr>
            </a:solidFill>
            <a:latin typeface="Public Sans Light"/>
            <a:ea typeface="+mn-ea"/>
            <a:cs typeface="+mn-cs"/>
          </a:endParaRPr>
        </a:p>
      </dgm:t>
    </dgm:pt>
    <dgm:pt modelId="{31BB2CBA-2983-4BD9-B331-F06D4DD7D2C9}" type="parTrans" cxnId="{1565E9AB-04E1-49DC-9993-BB12EB01FBF5}">
      <dgm:prSet/>
      <dgm:spPr/>
      <dgm:t>
        <a:bodyPr/>
        <a:lstStyle/>
        <a:p>
          <a:endParaRPr lang="en-AU"/>
        </a:p>
      </dgm:t>
    </dgm:pt>
    <dgm:pt modelId="{120B1EF0-E74E-4DE5-B482-029E1A154437}" type="sibTrans" cxnId="{1565E9AB-04E1-49DC-9993-BB12EB01FBF5}">
      <dgm:prSet/>
      <dgm:spPr/>
      <dgm:t>
        <a:bodyPr/>
        <a:lstStyle/>
        <a:p>
          <a:endParaRPr lang="en-AU"/>
        </a:p>
      </dgm:t>
    </dgm:pt>
    <dgm:pt modelId="{BD7E8298-2093-4942-885B-347A95D7C89E}">
      <dgm:prSet/>
      <dgm:spPr/>
      <dgm:t>
        <a:bodyPr/>
        <a:lstStyle/>
        <a:p>
          <a:pPr marL="114300" lvl="1" indent="0" algn="l" defTabSz="533400">
            <a:lnSpc>
              <a:spcPct val="90000"/>
            </a:lnSpc>
            <a:spcBef>
              <a:spcPct val="0"/>
            </a:spcBef>
            <a:spcAft>
              <a:spcPct val="15000"/>
            </a:spcAft>
            <a:buNone/>
          </a:pPr>
          <a:r>
            <a:rPr lang="en-US" sz="1200" kern="1200" dirty="0"/>
            <a:t> </a:t>
          </a:r>
        </a:p>
      </dgm:t>
    </dgm:pt>
    <dgm:pt modelId="{E7A8A638-05AF-4D35-A371-0590D4525B55}" type="parTrans" cxnId="{DA287BC0-24EA-4002-B331-BA9203B0F703}">
      <dgm:prSet/>
      <dgm:spPr/>
      <dgm:t>
        <a:bodyPr/>
        <a:lstStyle/>
        <a:p>
          <a:endParaRPr lang="en-AU"/>
        </a:p>
      </dgm:t>
    </dgm:pt>
    <dgm:pt modelId="{2D70464B-4BD6-468B-B722-5FA36D9B5DD2}" type="sibTrans" cxnId="{DA287BC0-24EA-4002-B331-BA9203B0F703}">
      <dgm:prSet/>
      <dgm:spPr/>
      <dgm:t>
        <a:bodyPr/>
        <a:lstStyle/>
        <a:p>
          <a:endParaRPr lang="en-AU"/>
        </a:p>
      </dgm:t>
    </dgm:pt>
    <dgm:pt modelId="{A5E0A46D-657D-49E0-BE9C-E4C7627D146D}">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Movements of electronically tagged sheep and goats must be recorded individually in the NLIS database using the "Sighted Livestock" method if at a show for less than 3 days. </a:t>
          </a:r>
          <a:endParaRPr lang="en-AU" sz="1200" kern="1200" dirty="0">
            <a:solidFill>
              <a:srgbClr val="22272B">
                <a:hueOff val="0"/>
                <a:satOff val="0"/>
                <a:lumOff val="0"/>
                <a:alphaOff val="0"/>
              </a:srgbClr>
            </a:solidFill>
            <a:latin typeface="Public Sans Light"/>
            <a:ea typeface="+mn-ea"/>
            <a:cs typeface="+mn-cs"/>
          </a:endParaRPr>
        </a:p>
      </dgm:t>
    </dgm:pt>
    <dgm:pt modelId="{B6C53CF3-C168-4D55-B392-DD20E906E0D1}" type="parTrans" cxnId="{6014498C-5344-460C-916D-AEAF6EE3F099}">
      <dgm:prSet/>
      <dgm:spPr/>
      <dgm:t>
        <a:bodyPr/>
        <a:lstStyle/>
        <a:p>
          <a:endParaRPr lang="en-AU"/>
        </a:p>
      </dgm:t>
    </dgm:pt>
    <dgm:pt modelId="{A4D3B512-BE46-4A70-BD08-898D069B9DC1}" type="sibTrans" cxnId="{6014498C-5344-460C-916D-AEAF6EE3F099}">
      <dgm:prSet/>
      <dgm:spPr/>
      <dgm:t>
        <a:bodyPr/>
        <a:lstStyle/>
        <a:p>
          <a:endParaRPr lang="en-AU"/>
        </a:p>
      </dgm:t>
    </dgm:pt>
    <dgm:pt modelId="{05BCE31E-5B77-445D-AB48-DE16004A9EEC}">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Sheep and goats without electronic tags can still be recorded as a mob movement until January 1, 2027.</a:t>
          </a:r>
          <a:endParaRPr lang="en-AU" sz="1200" kern="1200" dirty="0">
            <a:solidFill>
              <a:srgbClr val="22272B">
                <a:hueOff val="0"/>
                <a:satOff val="0"/>
                <a:lumOff val="0"/>
                <a:alphaOff val="0"/>
              </a:srgbClr>
            </a:solidFill>
            <a:latin typeface="Public Sans Light"/>
            <a:ea typeface="+mn-ea"/>
            <a:cs typeface="+mn-cs"/>
          </a:endParaRPr>
        </a:p>
      </dgm:t>
    </dgm:pt>
    <dgm:pt modelId="{0C82B820-37CA-414D-8D01-536F9CCD56E1}" type="parTrans" cxnId="{32872E7F-E736-4A3A-8095-B2C2BD6380B3}">
      <dgm:prSet/>
      <dgm:spPr/>
      <dgm:t>
        <a:bodyPr/>
        <a:lstStyle/>
        <a:p>
          <a:endParaRPr lang="en-AU"/>
        </a:p>
      </dgm:t>
    </dgm:pt>
    <dgm:pt modelId="{E3FFFCBD-4820-4671-B1E8-176D495D9299}" type="sibTrans" cxnId="{32872E7F-E736-4A3A-8095-B2C2BD6380B3}">
      <dgm:prSet/>
      <dgm:spPr/>
      <dgm:t>
        <a:bodyPr/>
        <a:lstStyle/>
        <a:p>
          <a:endParaRPr lang="en-AU"/>
        </a:p>
      </dgm:t>
    </dgm:pt>
    <dgm:pt modelId="{060D654C-3FF3-420C-BE98-65078BAC63FA}">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If scanning is not possible, ensure that all NLIS-approved permanent identifier numbers (tags or RFIDs) are manually recorded on livestock record sheets.</a:t>
          </a:r>
        </a:p>
      </dgm:t>
    </dgm:pt>
    <dgm:pt modelId="{F17F3063-AC7D-4C6B-A1F6-096B5F781359}" type="parTrans" cxnId="{E5FF59A1-76AE-4ADD-BFD2-8A689EC44BF1}">
      <dgm:prSet/>
      <dgm:spPr/>
      <dgm:t>
        <a:bodyPr/>
        <a:lstStyle/>
        <a:p>
          <a:endParaRPr lang="en-AU"/>
        </a:p>
      </dgm:t>
    </dgm:pt>
    <dgm:pt modelId="{D45A1523-F9E8-4319-872B-AF735CED9217}" type="sibTrans" cxnId="{E5FF59A1-76AE-4ADD-BFD2-8A689EC44BF1}">
      <dgm:prSet/>
      <dgm:spPr/>
      <dgm:t>
        <a:bodyPr/>
        <a:lstStyle/>
        <a:p>
          <a:endParaRPr lang="en-AU"/>
        </a:p>
      </dgm:t>
    </dgm:pt>
    <dgm:pt modelId="{3FD1145B-61F5-4C12-BE3C-DC5B48C3B7D6}">
      <dgm:prSet custT="1"/>
      <dgm:spPr/>
      <dgm: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All animals must be recorded individually in the NLIS database using their NLIS-approved identifiers.</a:t>
          </a:r>
        </a:p>
      </dgm:t>
    </dgm:pt>
    <dgm:pt modelId="{5A9137E2-57E8-4EEC-A562-DC6D7AE6DA75}" type="parTrans" cxnId="{A26856C2-9BFA-41A9-909E-0BFF3F5E1C03}">
      <dgm:prSet/>
      <dgm:spPr/>
      <dgm:t>
        <a:bodyPr/>
        <a:lstStyle/>
        <a:p>
          <a:endParaRPr lang="en-AU"/>
        </a:p>
      </dgm:t>
    </dgm:pt>
    <dgm:pt modelId="{8FD86899-8D60-4A56-98B9-27188895A4E6}" type="sibTrans" cxnId="{A26856C2-9BFA-41A9-909E-0BFF3F5E1C03}">
      <dgm:prSet/>
      <dgm:spPr/>
      <dgm:t>
        <a:bodyPr/>
        <a:lstStyle/>
        <a:p>
          <a:endParaRPr lang="en-AU"/>
        </a:p>
      </dgm:t>
    </dgm:pt>
    <dgm:pt modelId="{1B3CD5F5-F208-469C-89A5-AB092E52517D}" type="pres">
      <dgm:prSet presAssocID="{9A2D038F-30DA-4314-AC25-A635A681EF3B}" presName="Name0" presStyleCnt="0">
        <dgm:presLayoutVars>
          <dgm:dir/>
          <dgm:animLvl val="lvl"/>
          <dgm:resizeHandles val="exact"/>
        </dgm:presLayoutVars>
      </dgm:prSet>
      <dgm:spPr/>
    </dgm:pt>
    <dgm:pt modelId="{A783B485-D1DA-4AB8-B1B7-DF0BBC1A6A3D}" type="pres">
      <dgm:prSet presAssocID="{B663D864-117F-44D1-9623-49FDCDEF0CA8}" presName="composite" presStyleCnt="0"/>
      <dgm:spPr/>
    </dgm:pt>
    <dgm:pt modelId="{EA48B05A-5628-4330-ABB5-1480912AE62B}" type="pres">
      <dgm:prSet presAssocID="{B663D864-117F-44D1-9623-49FDCDEF0CA8}" presName="parTx" presStyleLbl="alignNode1" presStyleIdx="0" presStyleCnt="4">
        <dgm:presLayoutVars>
          <dgm:chMax val="0"/>
          <dgm:chPref val="0"/>
          <dgm:bulletEnabled val="1"/>
        </dgm:presLayoutVars>
      </dgm:prSet>
      <dgm:spPr/>
    </dgm:pt>
    <dgm:pt modelId="{3A476FE3-DD34-4730-8C4C-F931D7DDEBBA}" type="pres">
      <dgm:prSet presAssocID="{B663D864-117F-44D1-9623-49FDCDEF0CA8}" presName="desTx" presStyleLbl="alignAccFollowNode1" presStyleIdx="0" presStyleCnt="4">
        <dgm:presLayoutVars>
          <dgm:bulletEnabled val="1"/>
        </dgm:presLayoutVars>
      </dgm:prSet>
      <dgm:spPr/>
    </dgm:pt>
    <dgm:pt modelId="{542EA461-FE95-4571-85A7-3C6D9E402D8F}" type="pres">
      <dgm:prSet presAssocID="{2CB11DC8-A3E6-46DC-BF6A-8621159D7AF2}" presName="space" presStyleCnt="0"/>
      <dgm:spPr/>
    </dgm:pt>
    <dgm:pt modelId="{5B95F05D-A24B-40FD-B39B-658570D3E5EF}" type="pres">
      <dgm:prSet presAssocID="{3783DDE7-6873-4803-A6DE-500B81E30DF6}" presName="composite" presStyleCnt="0"/>
      <dgm:spPr/>
    </dgm:pt>
    <dgm:pt modelId="{DD512101-96C4-4653-9AB5-5BEDDE4AF555}" type="pres">
      <dgm:prSet presAssocID="{3783DDE7-6873-4803-A6DE-500B81E30DF6}" presName="parTx" presStyleLbl="alignNode1" presStyleIdx="1" presStyleCnt="4">
        <dgm:presLayoutVars>
          <dgm:chMax val="0"/>
          <dgm:chPref val="0"/>
          <dgm:bulletEnabled val="1"/>
        </dgm:presLayoutVars>
      </dgm:prSet>
      <dgm:spPr/>
    </dgm:pt>
    <dgm:pt modelId="{3A2ECF73-9350-48D5-A4D7-7D272A431140}" type="pres">
      <dgm:prSet presAssocID="{3783DDE7-6873-4803-A6DE-500B81E30DF6}" presName="desTx" presStyleLbl="alignAccFollowNode1" presStyleIdx="1" presStyleCnt="4">
        <dgm:presLayoutVars>
          <dgm:bulletEnabled val="1"/>
        </dgm:presLayoutVars>
      </dgm:prSet>
      <dgm:spPr/>
    </dgm:pt>
    <dgm:pt modelId="{71ABBAF9-6EE8-4C55-824D-3CC4F982CB81}" type="pres">
      <dgm:prSet presAssocID="{A9ABC0C3-F42E-4AE7-8B63-AA1A84A53F79}" presName="space" presStyleCnt="0"/>
      <dgm:spPr/>
    </dgm:pt>
    <dgm:pt modelId="{3320A08F-F184-4CE7-B7FD-791547CD6E4D}" type="pres">
      <dgm:prSet presAssocID="{91DC8A2A-5067-461F-82A0-20531BAD997A}" presName="composite" presStyleCnt="0"/>
      <dgm:spPr/>
    </dgm:pt>
    <dgm:pt modelId="{12DD2D3C-54D0-4A4C-8728-4A3973BE8098}" type="pres">
      <dgm:prSet presAssocID="{91DC8A2A-5067-461F-82A0-20531BAD997A}" presName="parTx" presStyleLbl="alignNode1" presStyleIdx="2" presStyleCnt="4" custLinFactNeighborY="-1898">
        <dgm:presLayoutVars>
          <dgm:chMax val="0"/>
          <dgm:chPref val="0"/>
          <dgm:bulletEnabled val="1"/>
        </dgm:presLayoutVars>
      </dgm:prSet>
      <dgm:spPr/>
    </dgm:pt>
    <dgm:pt modelId="{3E9EC25E-043F-4573-A4C7-AA42DDA8F7F3}" type="pres">
      <dgm:prSet presAssocID="{91DC8A2A-5067-461F-82A0-20531BAD997A}" presName="desTx" presStyleLbl="alignAccFollowNode1" presStyleIdx="2" presStyleCnt="4">
        <dgm:presLayoutVars>
          <dgm:bulletEnabled val="1"/>
        </dgm:presLayoutVars>
      </dgm:prSet>
      <dgm:spPr/>
    </dgm:pt>
    <dgm:pt modelId="{2B5258A9-6EBC-4308-8B2A-0CB8E26057F6}" type="pres">
      <dgm:prSet presAssocID="{D4CB4C3B-147B-4385-A5ED-61ECFA51AB0D}" presName="space" presStyleCnt="0"/>
      <dgm:spPr/>
    </dgm:pt>
    <dgm:pt modelId="{F5117DA0-745A-46AA-B91F-F0DBDBC9DF0B}" type="pres">
      <dgm:prSet presAssocID="{F405A33C-901F-41C7-82E8-750B25AD39B5}" presName="composite" presStyleCnt="0"/>
      <dgm:spPr/>
    </dgm:pt>
    <dgm:pt modelId="{DDC916A5-4BD3-4BF5-AFA1-97D0D3342C86}" type="pres">
      <dgm:prSet presAssocID="{F405A33C-901F-41C7-82E8-750B25AD39B5}" presName="parTx" presStyleLbl="alignNode1" presStyleIdx="3" presStyleCnt="4" custLinFactNeighborY="1900">
        <dgm:presLayoutVars>
          <dgm:chMax val="0"/>
          <dgm:chPref val="0"/>
          <dgm:bulletEnabled val="1"/>
        </dgm:presLayoutVars>
      </dgm:prSet>
      <dgm:spPr/>
    </dgm:pt>
    <dgm:pt modelId="{663B2CD6-F87E-432B-A537-7BD20D1854F0}" type="pres">
      <dgm:prSet presAssocID="{F405A33C-901F-41C7-82E8-750B25AD39B5}" presName="desTx" presStyleLbl="alignAccFollowNode1" presStyleIdx="3" presStyleCnt="4" custScaleY="104686" custLinFactNeighborX="40548" custLinFactNeighborY="2505">
        <dgm:presLayoutVars>
          <dgm:bulletEnabled val="1"/>
        </dgm:presLayoutVars>
      </dgm:prSet>
      <dgm:spPr/>
    </dgm:pt>
  </dgm:ptLst>
  <dgm:cxnLst>
    <dgm:cxn modelId="{4E6A0E03-4F21-4E7D-906E-0D84B73ABE93}" srcId="{3783DDE7-6873-4803-A6DE-500B81E30DF6}" destId="{623BD61D-F858-4169-B9D2-C8FBBE527EE1}" srcOrd="0" destOrd="0" parTransId="{D318098E-186E-49C0-A149-AF8C4F0EFE0D}" sibTransId="{EFCF43AA-E6E0-43D5-84A4-D05ED6594095}"/>
    <dgm:cxn modelId="{151A220D-0CD6-4568-BC12-0838115F86EB}" type="presOf" srcId="{4344A9BE-E489-4D35-BEF7-B78E89B21283}" destId="{663B2CD6-F87E-432B-A537-7BD20D1854F0}" srcOrd="0" destOrd="0" presId="urn:microsoft.com/office/officeart/2005/8/layout/hList1"/>
    <dgm:cxn modelId="{FC52EB1A-780E-41C6-A76C-C6B1FEE9BAC8}" type="presOf" srcId="{B663D864-117F-44D1-9623-49FDCDEF0CA8}" destId="{EA48B05A-5628-4330-ABB5-1480912AE62B}" srcOrd="0" destOrd="0" presId="urn:microsoft.com/office/officeart/2005/8/layout/hList1"/>
    <dgm:cxn modelId="{871C7721-7A91-45FA-B84B-A4D30532DFBA}" type="presOf" srcId="{623BD61D-F858-4169-B9D2-C8FBBE527EE1}" destId="{3A2ECF73-9350-48D5-A4D7-7D272A431140}" srcOrd="0" destOrd="0" presId="urn:microsoft.com/office/officeart/2005/8/layout/hList1"/>
    <dgm:cxn modelId="{67B8414C-2703-45B1-87CF-67ADB2BCBBEF}" type="presOf" srcId="{294658C5-672C-4E5A-AE12-BC4A99287317}" destId="{3E9EC25E-043F-4573-A4C7-AA42DDA8F7F3}" srcOrd="0" destOrd="0" presId="urn:microsoft.com/office/officeart/2005/8/layout/hList1"/>
    <dgm:cxn modelId="{E8468F58-1529-4C09-87A1-6CF22B013476}" srcId="{91DC8A2A-5067-461F-82A0-20531BAD997A}" destId="{294658C5-672C-4E5A-AE12-BC4A99287317}" srcOrd="0" destOrd="0" parTransId="{4CF31D98-6235-475D-A84C-C66E39044146}" sibTransId="{654550C2-A015-4C86-8A5B-F5BF7376B36D}"/>
    <dgm:cxn modelId="{7EDE777C-A007-40A2-8F38-10BC0B70B173}" srcId="{9A2D038F-30DA-4314-AC25-A635A681EF3B}" destId="{3783DDE7-6873-4803-A6DE-500B81E30DF6}" srcOrd="1" destOrd="0" parTransId="{B89A0112-4F01-4DAF-BFFC-7004EBFC689E}" sibTransId="{A9ABC0C3-F42E-4AE7-8B63-AA1A84A53F79}"/>
    <dgm:cxn modelId="{32872E7F-E736-4A3A-8095-B2C2BD6380B3}" srcId="{B663D864-117F-44D1-9623-49FDCDEF0CA8}" destId="{05BCE31E-5B77-445D-AB48-DE16004A9EEC}" srcOrd="2" destOrd="0" parTransId="{0C82B820-37CA-414D-8D01-536F9CCD56E1}" sibTransId="{E3FFFCBD-4820-4671-B1E8-176D495D9299}"/>
    <dgm:cxn modelId="{A438C481-C949-4915-BA19-93AAC58DC2D1}" type="presOf" srcId="{28F75645-B0ED-4C49-BA61-2F038DF34FAE}" destId="{3A476FE3-DD34-4730-8C4C-F931D7DDEBBA}" srcOrd="0" destOrd="0" presId="urn:microsoft.com/office/officeart/2005/8/layout/hList1"/>
    <dgm:cxn modelId="{287F0885-FE43-4EC1-BDCA-DC284CBE6786}" srcId="{B663D864-117F-44D1-9623-49FDCDEF0CA8}" destId="{28F75645-B0ED-4C49-BA61-2F038DF34FAE}" srcOrd="0" destOrd="0" parTransId="{5D635D37-0F77-4851-B6D2-82760A77B28B}" sibTransId="{47242E5B-AFC8-4350-A5A0-BA98AD0E81A2}"/>
    <dgm:cxn modelId="{6014498C-5344-460C-916D-AEAF6EE3F099}" srcId="{B663D864-117F-44D1-9623-49FDCDEF0CA8}" destId="{A5E0A46D-657D-49E0-BE9C-E4C7627D146D}" srcOrd="1" destOrd="0" parTransId="{B6C53CF3-C168-4D55-B392-DD20E906E0D1}" sibTransId="{A4D3B512-BE46-4A70-BD08-898D069B9DC1}"/>
    <dgm:cxn modelId="{6F039695-4CB8-4110-B85D-D498643F9AD2}" type="presOf" srcId="{91DC8A2A-5067-461F-82A0-20531BAD997A}" destId="{12DD2D3C-54D0-4A4C-8728-4A3973BE8098}" srcOrd="0" destOrd="0" presId="urn:microsoft.com/office/officeart/2005/8/layout/hList1"/>
    <dgm:cxn modelId="{1B507F9C-BF60-4818-889A-B675AF82F9BD}" type="presOf" srcId="{05BCE31E-5B77-445D-AB48-DE16004A9EEC}" destId="{3A476FE3-DD34-4730-8C4C-F931D7DDEBBA}" srcOrd="0" destOrd="2" presId="urn:microsoft.com/office/officeart/2005/8/layout/hList1"/>
    <dgm:cxn modelId="{E5FF59A1-76AE-4ADD-BFD2-8A689EC44BF1}" srcId="{91DC8A2A-5067-461F-82A0-20531BAD997A}" destId="{060D654C-3FF3-420C-BE98-65078BAC63FA}" srcOrd="1" destOrd="0" parTransId="{F17F3063-AC7D-4C6B-A1F6-096B5F781359}" sibTransId="{D45A1523-F9E8-4319-872B-AF735CED9217}"/>
    <dgm:cxn modelId="{1565E9AB-04E1-49DC-9993-BB12EB01FBF5}" srcId="{F405A33C-901F-41C7-82E8-750B25AD39B5}" destId="{4344A9BE-E489-4D35-BEF7-B78E89B21283}" srcOrd="0" destOrd="0" parTransId="{31BB2CBA-2983-4BD9-B331-F06D4DD7D2C9}" sibTransId="{120B1EF0-E74E-4DE5-B482-029E1A154437}"/>
    <dgm:cxn modelId="{2318C6B1-0E31-4050-9E06-6E2792C69A93}" srcId="{9A2D038F-30DA-4314-AC25-A635A681EF3B}" destId="{F405A33C-901F-41C7-82E8-750B25AD39B5}" srcOrd="3" destOrd="0" parTransId="{2E01947B-D444-4B0A-A308-A50C89C00FF5}" sibTransId="{73B901E9-78FF-4BFB-911E-CE5A8D4A59A8}"/>
    <dgm:cxn modelId="{DA287BC0-24EA-4002-B331-BA9203B0F703}" srcId="{B663D864-117F-44D1-9623-49FDCDEF0CA8}" destId="{BD7E8298-2093-4942-885B-347A95D7C89E}" srcOrd="3" destOrd="0" parTransId="{E7A8A638-05AF-4D35-A371-0590D4525B55}" sibTransId="{2D70464B-4BD6-468B-B722-5FA36D9B5DD2}"/>
    <dgm:cxn modelId="{A26856C2-9BFA-41A9-909E-0BFF3F5E1C03}" srcId="{3783DDE7-6873-4803-A6DE-500B81E30DF6}" destId="{3FD1145B-61F5-4C12-BE3C-DC5B48C3B7D6}" srcOrd="1" destOrd="0" parTransId="{5A9137E2-57E8-4EEC-A562-DC6D7AE6DA75}" sibTransId="{8FD86899-8D60-4A56-98B9-27188895A4E6}"/>
    <dgm:cxn modelId="{8C90E1CD-F566-412E-945D-15BB55C51876}" type="presOf" srcId="{A5E0A46D-657D-49E0-BE9C-E4C7627D146D}" destId="{3A476FE3-DD34-4730-8C4C-F931D7DDEBBA}" srcOrd="0" destOrd="1" presId="urn:microsoft.com/office/officeart/2005/8/layout/hList1"/>
    <dgm:cxn modelId="{0173EED0-73C0-4220-B154-37C73B5CFDF1}" srcId="{9A2D038F-30DA-4314-AC25-A635A681EF3B}" destId="{B663D864-117F-44D1-9623-49FDCDEF0CA8}" srcOrd="0" destOrd="0" parTransId="{1301A8A6-985C-433C-9313-389B564B4EA8}" sibTransId="{2CB11DC8-A3E6-46DC-BF6A-8621159D7AF2}"/>
    <dgm:cxn modelId="{B70E14D1-EFAA-4A2D-85D3-5BE27BCA7623}" type="presOf" srcId="{BD7E8298-2093-4942-885B-347A95D7C89E}" destId="{3A476FE3-DD34-4730-8C4C-F931D7DDEBBA}" srcOrd="0" destOrd="3" presId="urn:microsoft.com/office/officeart/2005/8/layout/hList1"/>
    <dgm:cxn modelId="{B95089D1-21AF-4EAC-AB0F-7116279B7814}" type="presOf" srcId="{3783DDE7-6873-4803-A6DE-500B81E30DF6}" destId="{DD512101-96C4-4653-9AB5-5BEDDE4AF555}" srcOrd="0" destOrd="0" presId="urn:microsoft.com/office/officeart/2005/8/layout/hList1"/>
    <dgm:cxn modelId="{B0722ADC-4CD7-4C1C-B48B-E64A4C35B15D}" srcId="{9A2D038F-30DA-4314-AC25-A635A681EF3B}" destId="{91DC8A2A-5067-461F-82A0-20531BAD997A}" srcOrd="2" destOrd="0" parTransId="{C998BF3B-A396-48AF-BAA0-17F477EE4F6D}" sibTransId="{D4CB4C3B-147B-4385-A5ED-61ECFA51AB0D}"/>
    <dgm:cxn modelId="{7CCFC3E3-22D2-4B65-9F60-C639DC2FE736}" type="presOf" srcId="{060D654C-3FF3-420C-BE98-65078BAC63FA}" destId="{3E9EC25E-043F-4573-A4C7-AA42DDA8F7F3}" srcOrd="0" destOrd="1" presId="urn:microsoft.com/office/officeart/2005/8/layout/hList1"/>
    <dgm:cxn modelId="{3617C7EC-DD6C-4D0B-9B2B-87FC84A808D4}" type="presOf" srcId="{F405A33C-901F-41C7-82E8-750B25AD39B5}" destId="{DDC916A5-4BD3-4BF5-AFA1-97D0D3342C86}" srcOrd="0" destOrd="0" presId="urn:microsoft.com/office/officeart/2005/8/layout/hList1"/>
    <dgm:cxn modelId="{E2DEBCED-2150-4196-9D5D-FB78817BAE9F}" type="presOf" srcId="{9A2D038F-30DA-4314-AC25-A635A681EF3B}" destId="{1B3CD5F5-F208-469C-89A5-AB092E52517D}" srcOrd="0" destOrd="0" presId="urn:microsoft.com/office/officeart/2005/8/layout/hList1"/>
    <dgm:cxn modelId="{1390FFFA-80BA-47A8-9CB1-8CFE47D6762F}" type="presOf" srcId="{3FD1145B-61F5-4C12-BE3C-DC5B48C3B7D6}" destId="{3A2ECF73-9350-48D5-A4D7-7D272A431140}" srcOrd="0" destOrd="1" presId="urn:microsoft.com/office/officeart/2005/8/layout/hList1"/>
    <dgm:cxn modelId="{F755DDFC-A74C-4DC1-BC50-E9714CEB64A1}" type="presParOf" srcId="{1B3CD5F5-F208-469C-89A5-AB092E52517D}" destId="{A783B485-D1DA-4AB8-B1B7-DF0BBC1A6A3D}" srcOrd="0" destOrd="0" presId="urn:microsoft.com/office/officeart/2005/8/layout/hList1"/>
    <dgm:cxn modelId="{B8B23FD6-EA59-47D4-8E36-B0D2A7E43ABC}" type="presParOf" srcId="{A783B485-D1DA-4AB8-B1B7-DF0BBC1A6A3D}" destId="{EA48B05A-5628-4330-ABB5-1480912AE62B}" srcOrd="0" destOrd="0" presId="urn:microsoft.com/office/officeart/2005/8/layout/hList1"/>
    <dgm:cxn modelId="{83EC04EE-FFB9-417C-99D1-3ADE0FCF0C80}" type="presParOf" srcId="{A783B485-D1DA-4AB8-B1B7-DF0BBC1A6A3D}" destId="{3A476FE3-DD34-4730-8C4C-F931D7DDEBBA}" srcOrd="1" destOrd="0" presId="urn:microsoft.com/office/officeart/2005/8/layout/hList1"/>
    <dgm:cxn modelId="{3B5DA544-EC37-404A-BDBA-D828141CF044}" type="presParOf" srcId="{1B3CD5F5-F208-469C-89A5-AB092E52517D}" destId="{542EA461-FE95-4571-85A7-3C6D9E402D8F}" srcOrd="1" destOrd="0" presId="urn:microsoft.com/office/officeart/2005/8/layout/hList1"/>
    <dgm:cxn modelId="{2210DF81-2583-497C-B027-82EAB340EF42}" type="presParOf" srcId="{1B3CD5F5-F208-469C-89A5-AB092E52517D}" destId="{5B95F05D-A24B-40FD-B39B-658570D3E5EF}" srcOrd="2" destOrd="0" presId="urn:microsoft.com/office/officeart/2005/8/layout/hList1"/>
    <dgm:cxn modelId="{A7946290-CDF1-42D3-B4B9-B211A15C40A8}" type="presParOf" srcId="{5B95F05D-A24B-40FD-B39B-658570D3E5EF}" destId="{DD512101-96C4-4653-9AB5-5BEDDE4AF555}" srcOrd="0" destOrd="0" presId="urn:microsoft.com/office/officeart/2005/8/layout/hList1"/>
    <dgm:cxn modelId="{00A905FE-DAD0-48E2-91A3-6F742B140D82}" type="presParOf" srcId="{5B95F05D-A24B-40FD-B39B-658570D3E5EF}" destId="{3A2ECF73-9350-48D5-A4D7-7D272A431140}" srcOrd="1" destOrd="0" presId="urn:microsoft.com/office/officeart/2005/8/layout/hList1"/>
    <dgm:cxn modelId="{D61F91BB-C106-489B-8DD2-9440FFEC1954}" type="presParOf" srcId="{1B3CD5F5-F208-469C-89A5-AB092E52517D}" destId="{71ABBAF9-6EE8-4C55-824D-3CC4F982CB81}" srcOrd="3" destOrd="0" presId="urn:microsoft.com/office/officeart/2005/8/layout/hList1"/>
    <dgm:cxn modelId="{35DFA3DA-77AE-4F19-9113-946B52CEE2F3}" type="presParOf" srcId="{1B3CD5F5-F208-469C-89A5-AB092E52517D}" destId="{3320A08F-F184-4CE7-B7FD-791547CD6E4D}" srcOrd="4" destOrd="0" presId="urn:microsoft.com/office/officeart/2005/8/layout/hList1"/>
    <dgm:cxn modelId="{AFFABB14-EEEA-4A91-8ED4-FAA540B5895F}" type="presParOf" srcId="{3320A08F-F184-4CE7-B7FD-791547CD6E4D}" destId="{12DD2D3C-54D0-4A4C-8728-4A3973BE8098}" srcOrd="0" destOrd="0" presId="urn:microsoft.com/office/officeart/2005/8/layout/hList1"/>
    <dgm:cxn modelId="{07F3E66F-1E6C-4017-AEEA-179182B2F474}" type="presParOf" srcId="{3320A08F-F184-4CE7-B7FD-791547CD6E4D}" destId="{3E9EC25E-043F-4573-A4C7-AA42DDA8F7F3}" srcOrd="1" destOrd="0" presId="urn:microsoft.com/office/officeart/2005/8/layout/hList1"/>
    <dgm:cxn modelId="{925FE523-76AC-4495-B126-07A4AFCD0008}" type="presParOf" srcId="{1B3CD5F5-F208-469C-89A5-AB092E52517D}" destId="{2B5258A9-6EBC-4308-8B2A-0CB8E26057F6}" srcOrd="5" destOrd="0" presId="urn:microsoft.com/office/officeart/2005/8/layout/hList1"/>
    <dgm:cxn modelId="{83CA25A1-04A5-4C6E-8DF1-E3AB2C4BCC12}" type="presParOf" srcId="{1B3CD5F5-F208-469C-89A5-AB092E52517D}" destId="{F5117DA0-745A-46AA-B91F-F0DBDBC9DF0B}" srcOrd="6" destOrd="0" presId="urn:microsoft.com/office/officeart/2005/8/layout/hList1"/>
    <dgm:cxn modelId="{15440DD9-5187-465B-841B-334ACD7403F9}" type="presParOf" srcId="{F5117DA0-745A-46AA-B91F-F0DBDBC9DF0B}" destId="{DDC916A5-4BD3-4BF5-AFA1-97D0D3342C86}" srcOrd="0" destOrd="0" presId="urn:microsoft.com/office/officeart/2005/8/layout/hList1"/>
    <dgm:cxn modelId="{234581DF-8195-4AC5-9D79-38372A11C105}" type="presParOf" srcId="{F5117DA0-745A-46AA-B91F-F0DBDBC9DF0B}" destId="{663B2CD6-F87E-432B-A537-7BD20D1854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E2274-F2D1-46EE-AE02-C95FE86304C2}">
      <dsp:nvSpPr>
        <dsp:cNvPr id="0" name=""/>
        <dsp:cNvSpPr/>
      </dsp:nvSpPr>
      <dsp:spPr>
        <a:xfrm>
          <a:off x="0" y="0"/>
          <a:ext cx="11483638" cy="8687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Steps to ensure compliance </a:t>
          </a:r>
        </a:p>
      </dsp:txBody>
      <dsp:txXfrm>
        <a:off x="42408" y="42408"/>
        <a:ext cx="11398822" cy="783909"/>
      </dsp:txXfrm>
    </dsp:sp>
    <dsp:sp modelId="{9B6A40BB-9ABB-4337-92B2-383647C8C6A8}">
      <dsp:nvSpPr>
        <dsp:cNvPr id="0" name=""/>
        <dsp:cNvSpPr/>
      </dsp:nvSpPr>
      <dsp:spPr>
        <a:xfrm>
          <a:off x="0" y="1015416"/>
          <a:ext cx="11483638" cy="33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60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1" kern="1200" dirty="0"/>
            <a:t>Property Identification Code (PIC)  </a:t>
          </a:r>
          <a:r>
            <a:rPr lang="en-US" sz="2600" kern="1200" dirty="0"/>
            <a:t>valid and active PIC where the show or event is held </a:t>
          </a:r>
        </a:p>
        <a:p>
          <a:pPr marL="228600" lvl="1" indent="-228600" algn="l" defTabSz="1155700">
            <a:lnSpc>
              <a:spcPct val="90000"/>
            </a:lnSpc>
            <a:spcBef>
              <a:spcPct val="0"/>
            </a:spcBef>
            <a:spcAft>
              <a:spcPct val="20000"/>
            </a:spcAft>
            <a:buChar char="•"/>
          </a:pPr>
          <a:r>
            <a:rPr lang="en-US" sz="2600" b="1" kern="1200"/>
            <a:t>NLIS Sporting Event Account </a:t>
          </a:r>
          <a:r>
            <a:rPr lang="en-US" sz="2600" kern="1200"/>
            <a:t>– registered SPORTEVENT account</a:t>
          </a:r>
        </a:p>
        <a:p>
          <a:pPr marL="228600" lvl="1" indent="-228600" algn="l" defTabSz="1155700">
            <a:lnSpc>
              <a:spcPct val="90000"/>
            </a:lnSpc>
            <a:spcBef>
              <a:spcPct val="0"/>
            </a:spcBef>
            <a:spcAft>
              <a:spcPct val="20000"/>
            </a:spcAft>
            <a:buChar char="•"/>
          </a:pPr>
          <a:r>
            <a:rPr lang="en-US" sz="2600" b="1" kern="1200"/>
            <a:t>Awareness of Responsibilities </a:t>
          </a:r>
          <a:r>
            <a:rPr lang="en-US" sz="2600" kern="1200"/>
            <a:t>– ensure all committee members understand NLIS responsibilities </a:t>
          </a:r>
        </a:p>
        <a:p>
          <a:pPr marL="228600" lvl="1" indent="-228600" algn="l" defTabSz="1155700">
            <a:lnSpc>
              <a:spcPct val="90000"/>
            </a:lnSpc>
            <a:spcBef>
              <a:spcPct val="0"/>
            </a:spcBef>
            <a:spcAft>
              <a:spcPct val="20000"/>
            </a:spcAft>
            <a:buChar char="•"/>
          </a:pPr>
          <a:r>
            <a:rPr lang="en-US" sz="2600" b="1" kern="1200"/>
            <a:t>Recording Livestock Movements </a:t>
          </a:r>
          <a:r>
            <a:rPr lang="en-US" sz="2600" kern="1200"/>
            <a:t>– all movements to and from show must be recorded and uploaded into NLIS database within 2 days </a:t>
          </a:r>
        </a:p>
      </dsp:txBody>
      <dsp:txXfrm>
        <a:off x="0" y="1015416"/>
        <a:ext cx="11483638" cy="3347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8B05A-5628-4330-ABB5-1480912AE62B}">
      <dsp:nvSpPr>
        <dsp:cNvPr id="0" name=""/>
        <dsp:cNvSpPr/>
      </dsp:nvSpPr>
      <dsp:spPr>
        <a:xfrm>
          <a:off x="4317" y="239293"/>
          <a:ext cx="2596236" cy="10029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Key changes effective 1 January 2025: </a:t>
          </a:r>
        </a:p>
      </dsp:txBody>
      <dsp:txXfrm>
        <a:off x="4317" y="239293"/>
        <a:ext cx="2596236" cy="1002952"/>
      </dsp:txXfrm>
    </dsp:sp>
    <dsp:sp modelId="{3A476FE3-DD34-4730-8C4C-F931D7DDEBBA}">
      <dsp:nvSpPr>
        <dsp:cNvPr id="0" name=""/>
        <dsp:cNvSpPr/>
      </dsp:nvSpPr>
      <dsp:spPr>
        <a:xfrm>
          <a:off x="4317" y="1242245"/>
          <a:ext cx="2596236" cy="346058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All sheep and goats born on or after this date must be tagged with an NLIS- approved electronic device before leaving their property of birth</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Movements of electronically tagged sheep and goats must be recorded individually in the NLIS database using the "Sighted Livestock" method if at a show for less than 3 days. </a:t>
          </a:r>
          <a:endParaRPr lang="en-AU" sz="1200" kern="1200" dirty="0">
            <a:solidFill>
              <a:srgbClr val="22272B">
                <a:hueOff val="0"/>
                <a:satOff val="0"/>
                <a:lumOff val="0"/>
                <a:alphaOff val="0"/>
              </a:srgbClr>
            </a:solidFill>
            <a:latin typeface="Public Sans Light"/>
            <a:ea typeface="+mn-ea"/>
            <a:cs typeface="+mn-cs"/>
          </a:endParaRP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Sheep and goats without electronic tags can still be recorded as a mob movement until January 1, 2027.</a:t>
          </a:r>
          <a:endParaRPr lang="en-AU" sz="1200" kern="1200" dirty="0">
            <a:solidFill>
              <a:srgbClr val="22272B">
                <a:hueOff val="0"/>
                <a:satOff val="0"/>
                <a:lumOff val="0"/>
                <a:alphaOff val="0"/>
              </a:srgbClr>
            </a:solidFill>
            <a:latin typeface="Public Sans Light"/>
            <a:ea typeface="+mn-ea"/>
            <a:cs typeface="+mn-cs"/>
          </a:endParaRPr>
        </a:p>
        <a:p>
          <a:pPr marL="114300" lvl="1" indent="0" algn="l" defTabSz="533400">
            <a:lnSpc>
              <a:spcPct val="90000"/>
            </a:lnSpc>
            <a:spcBef>
              <a:spcPct val="0"/>
            </a:spcBef>
            <a:spcAft>
              <a:spcPct val="15000"/>
            </a:spcAft>
            <a:buNone/>
          </a:pPr>
          <a:r>
            <a:rPr lang="en-US" sz="1200" kern="1200" dirty="0"/>
            <a:t> </a:t>
          </a:r>
        </a:p>
      </dsp:txBody>
      <dsp:txXfrm>
        <a:off x="4317" y="1242245"/>
        <a:ext cx="2596236" cy="3460583"/>
      </dsp:txXfrm>
    </dsp:sp>
    <dsp:sp modelId="{DD512101-96C4-4653-9AB5-5BEDDE4AF555}">
      <dsp:nvSpPr>
        <dsp:cNvPr id="0" name=""/>
        <dsp:cNvSpPr/>
      </dsp:nvSpPr>
      <dsp:spPr>
        <a:xfrm>
          <a:off x="2964027" y="239293"/>
          <a:ext cx="2596236" cy="10029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Transition to Individual Recording by </a:t>
          </a:r>
        </a:p>
        <a:p>
          <a:pPr marL="0" lvl="0" indent="0" algn="ctr" defTabSz="711200">
            <a:lnSpc>
              <a:spcPct val="90000"/>
            </a:lnSpc>
            <a:spcBef>
              <a:spcPct val="0"/>
            </a:spcBef>
            <a:spcAft>
              <a:spcPct val="35000"/>
            </a:spcAft>
            <a:buNone/>
          </a:pPr>
          <a:r>
            <a:rPr lang="en-US" sz="1600" b="0" kern="1200" dirty="0">
              <a:solidFill>
                <a:schemeClr val="tx1"/>
              </a:solidFill>
            </a:rPr>
            <a:t>1 January 2027</a:t>
          </a:r>
        </a:p>
      </dsp:txBody>
      <dsp:txXfrm>
        <a:off x="2964027" y="239293"/>
        <a:ext cx="2596236" cy="1002952"/>
      </dsp:txXfrm>
    </dsp:sp>
    <dsp:sp modelId="{3A2ECF73-9350-48D5-A4D7-7D272A431140}">
      <dsp:nvSpPr>
        <dsp:cNvPr id="0" name=""/>
        <dsp:cNvSpPr/>
      </dsp:nvSpPr>
      <dsp:spPr>
        <a:xfrm>
          <a:off x="2964027" y="1242245"/>
          <a:ext cx="2596236" cy="346058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Mob-based movements will no longer be accepted.</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All animals must be recorded individually in the NLIS database using their NLIS-approved identifiers.</a:t>
          </a:r>
        </a:p>
      </dsp:txBody>
      <dsp:txXfrm>
        <a:off x="2964027" y="1242245"/>
        <a:ext cx="2596236" cy="3460583"/>
      </dsp:txXfrm>
    </dsp:sp>
    <dsp:sp modelId="{12DD2D3C-54D0-4A4C-8728-4A3973BE8098}">
      <dsp:nvSpPr>
        <dsp:cNvPr id="0" name=""/>
        <dsp:cNvSpPr/>
      </dsp:nvSpPr>
      <dsp:spPr>
        <a:xfrm>
          <a:off x="5923736" y="220257"/>
          <a:ext cx="2596236" cy="10029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Use of Scanner or Wand</a:t>
          </a:r>
        </a:p>
      </dsp:txBody>
      <dsp:txXfrm>
        <a:off x="5923736" y="220257"/>
        <a:ext cx="2596236" cy="1002952"/>
      </dsp:txXfrm>
    </dsp:sp>
    <dsp:sp modelId="{3E9EC25E-043F-4573-A4C7-AA42DDA8F7F3}">
      <dsp:nvSpPr>
        <dsp:cNvPr id="0" name=""/>
        <dsp:cNvSpPr/>
      </dsp:nvSpPr>
      <dsp:spPr>
        <a:xfrm>
          <a:off x="5923736" y="1242245"/>
          <a:ext cx="2596236" cy="346058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A wand or scanner can significantly speed up and simplify the recording of livestock movements. You may be able to borrow one from your local LLS office or stock agent</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solidFill>
                <a:srgbClr val="22272B">
                  <a:hueOff val="0"/>
                  <a:satOff val="0"/>
                  <a:lumOff val="0"/>
                  <a:alphaOff val="0"/>
                </a:srgbClr>
              </a:solidFill>
              <a:latin typeface="Public Sans Light"/>
              <a:ea typeface="+mn-ea"/>
              <a:cs typeface="+mn-cs"/>
            </a:rPr>
            <a:t>If scanning is not possible, ensure that all NLIS-approved permanent identifier numbers (tags or RFIDs) are manually recorded on livestock record sheets.</a:t>
          </a:r>
        </a:p>
      </dsp:txBody>
      <dsp:txXfrm>
        <a:off x="5923736" y="1242245"/>
        <a:ext cx="2596236" cy="3460583"/>
      </dsp:txXfrm>
    </dsp:sp>
    <dsp:sp modelId="{DDC916A5-4BD3-4BF5-AFA1-97D0D3342C86}">
      <dsp:nvSpPr>
        <dsp:cNvPr id="0" name=""/>
        <dsp:cNvSpPr/>
      </dsp:nvSpPr>
      <dsp:spPr>
        <a:xfrm>
          <a:off x="8883445" y="217808"/>
          <a:ext cx="2596236" cy="10029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Shows to record and </a:t>
          </a:r>
          <a:r>
            <a:rPr lang="en-US" sz="1600" kern="1200" dirty="0">
              <a:solidFill>
                <a:schemeClr val="tx1"/>
              </a:solidFill>
              <a:latin typeface="Public Sans"/>
            </a:rPr>
            <a:t>upload</a:t>
          </a:r>
          <a:r>
            <a:rPr lang="en-US" sz="1600" kern="1200" dirty="0">
              <a:solidFill>
                <a:schemeClr val="tx1"/>
              </a:solidFill>
            </a:rPr>
            <a:t> data </a:t>
          </a:r>
        </a:p>
      </dsp:txBody>
      <dsp:txXfrm>
        <a:off x="8883445" y="217808"/>
        <a:ext cx="2596236" cy="1002952"/>
      </dsp:txXfrm>
    </dsp:sp>
    <dsp:sp modelId="{663B2CD6-F87E-432B-A537-7BD20D1854F0}">
      <dsp:nvSpPr>
        <dsp:cNvPr id="0" name=""/>
        <dsp:cNvSpPr/>
      </dsp:nvSpPr>
      <dsp:spPr>
        <a:xfrm>
          <a:off x="8887763" y="1207311"/>
          <a:ext cx="2596236" cy="3622746"/>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en-AU" sz="1200" kern="1200" dirty="0">
              <a:solidFill>
                <a:srgbClr val="22272B">
                  <a:hueOff val="0"/>
                  <a:satOff val="0"/>
                  <a:lumOff val="0"/>
                  <a:alphaOff val="0"/>
                </a:srgbClr>
              </a:solidFill>
              <a:latin typeface="Public Sans Light"/>
              <a:ea typeface="+mn-ea"/>
              <a:cs typeface="+mn-cs"/>
            </a:rPr>
            <a:t>Event organisers in NSW will also begin self-managing livestock records and uploading movement data directly into the NLIS database.   </a:t>
          </a:r>
          <a:endParaRPr lang="en-US" sz="1200" kern="1200" dirty="0">
            <a:solidFill>
              <a:srgbClr val="22272B">
                <a:hueOff val="0"/>
                <a:satOff val="0"/>
                <a:lumOff val="0"/>
                <a:alphaOff val="0"/>
              </a:srgbClr>
            </a:solidFill>
            <a:latin typeface="Public Sans Light"/>
            <a:ea typeface="+mn-ea"/>
            <a:cs typeface="+mn-cs"/>
          </a:endParaRPr>
        </a:p>
      </dsp:txBody>
      <dsp:txXfrm>
        <a:off x="8887763" y="1207311"/>
        <a:ext cx="2596236" cy="36227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27/01/2026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7714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20585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a:spLocks/>
          </p:cNvSpPr>
          <p:nvPr userDrawn="1"/>
        </p:nvSpPr>
        <p:spPr>
          <a:xfrm>
            <a:off x="0" y="0"/>
            <a:ext cx="306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3060000" y="0"/>
            <a:ext cx="10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cxnSp>
        <p:nvCxnSpPr>
          <p:cNvPr id="17" name="Straight Connector 16">
            <a:extLst>
              <a:ext uri="{FF2B5EF4-FFF2-40B4-BE49-F238E27FC236}">
                <a16:creationId xmlns:a16="http://schemas.microsoft.com/office/drawing/2014/main" id="{DDF86A80-8584-4C6D-B246-F9DF69752A8B}"/>
              </a:ext>
              <a:ext uri="{C183D7F6-B498-43B3-948B-1728B52AA6E4}">
                <adec:decorative xmlns:adec="http://schemas.microsoft.com/office/drawing/2017/decorative" val="1"/>
              </a:ext>
            </a:extLst>
          </p:cNvPr>
          <p:cNvCxnSpPr>
            <a:cxnSpLocks/>
          </p:cNvCxnSpPr>
          <p:nvPr userDrawn="1"/>
        </p:nvCxnSpPr>
        <p:spPr>
          <a:xfrm>
            <a:off x="4392000" y="360000"/>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4A88B380-785F-4929-A251-FF36DB84C25B}"/>
              </a:ext>
              <a:ext uri="{C183D7F6-B498-43B3-948B-1728B52AA6E4}">
                <adec:decorative xmlns:adec="http://schemas.microsoft.com/office/drawing/2017/decorative" val="1"/>
              </a:ext>
            </a:extLst>
          </p:cNvPr>
          <p:cNvSpPr>
            <a:spLocks noGrp="1"/>
          </p:cNvSpPr>
          <p:nvPr>
            <p:ph type="body" sz="quarter" idx="15" hasCustomPrompt="1"/>
          </p:nvPr>
        </p:nvSpPr>
        <p:spPr>
          <a:xfrm>
            <a:off x="4571999" y="359999"/>
            <a:ext cx="6192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10" name="Title 1">
            <a:extLst>
              <a:ext uri="{FF2B5EF4-FFF2-40B4-BE49-F238E27FC236}">
                <a16:creationId xmlns:a16="http://schemas.microsoft.com/office/drawing/2014/main" id="{69D8C782-9AA5-4F84-947F-AAFB8EA314EF}"/>
              </a:ext>
            </a:extLst>
          </p:cNvPr>
          <p:cNvSpPr>
            <a:spLocks noGrp="1"/>
          </p:cNvSpPr>
          <p:nvPr>
            <p:ph type="ctrTitle" hasCustomPrompt="1"/>
          </p:nvPr>
        </p:nvSpPr>
        <p:spPr>
          <a:xfrm>
            <a:off x="4572000" y="1152000"/>
            <a:ext cx="6192000" cy="2520000"/>
          </a:xfrm>
          <a:ln>
            <a:noFill/>
          </a:ln>
        </p:spPr>
        <p:txBody>
          <a:bodyPr anchor="t">
            <a:noAutofit/>
          </a:bodyPr>
          <a:lstStyle>
            <a:lvl1pPr algn="l">
              <a:lnSpc>
                <a:spcPct val="90000"/>
              </a:lnSpc>
              <a:defRPr sz="4800">
                <a:solidFill>
                  <a:schemeClr val="accent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535593CA-BA91-4187-930C-8C07C260D8F8}"/>
              </a:ext>
            </a:extLst>
          </p:cNvPr>
          <p:cNvSpPr>
            <a:spLocks noGrp="1"/>
          </p:cNvSpPr>
          <p:nvPr>
            <p:ph type="body" sz="quarter" idx="14" hasCustomPrompt="1"/>
          </p:nvPr>
        </p:nvSpPr>
        <p:spPr>
          <a:xfrm>
            <a:off x="4572000" y="4032000"/>
            <a:ext cx="6192000" cy="684000"/>
          </a:xfrm>
        </p:spPr>
        <p:txBody>
          <a:bodyPr>
            <a:noAutofit/>
          </a:bodyPr>
          <a:lstStyle>
            <a:lvl1pPr>
              <a:spcAft>
                <a:spcPts val="0"/>
              </a:spcAft>
              <a:defRPr sz="18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71999" y="5148000"/>
            <a:ext cx="6192000" cy="684000"/>
          </a:xfrm>
        </p:spPr>
        <p:txBody>
          <a:bodyPr>
            <a:noAutofit/>
          </a:bodyPr>
          <a:lstStyle>
            <a:lvl1pPr>
              <a:lnSpc>
                <a:spcPct val="100000"/>
              </a:lnSpc>
              <a:spcAft>
                <a:spcPts val="0"/>
              </a:spcAft>
              <a:defRPr sz="1800" b="0">
                <a:solidFill>
                  <a:schemeClr val="accent1"/>
                </a:solidFill>
                <a:latin typeface="Public Sans SemiBold" pitchFamily="2" charset="0"/>
              </a:defRPr>
            </a:lvl1pPr>
            <a:lvl2pPr>
              <a:lnSpc>
                <a:spcPct val="100000"/>
              </a:lnSpc>
              <a:spcAft>
                <a:spcPts val="0"/>
              </a:spcAft>
              <a:defRPr sz="1800" b="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71999" y="6012000"/>
            <a:ext cx="6192000" cy="360000"/>
          </a:xfrm>
        </p:spPr>
        <p:txBody>
          <a:bodyPr anchor="b">
            <a:noAutofit/>
          </a:bodyPr>
          <a:lstStyle>
            <a:lvl1pPr algn="l">
              <a:spcAft>
                <a:spcPts val="0"/>
              </a:spcAft>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0" y="0"/>
            <a:ext cx="4068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370181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US"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6894195"/>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1000" b="1" u="none" kern="1200" baseline="0" noProof="0">
                <a:solidFill>
                  <a:schemeClr val="bg1">
                    <a:lumMod val="65000"/>
                  </a:schemeClr>
                </a:solidFill>
                <a:latin typeface="Arial" panose="020B0604020202020204" pitchFamily="34" charset="0"/>
                <a:ea typeface="+mn-ea"/>
                <a:cs typeface="Arial" panose="020B0604020202020204" pitchFamily="34" charset="0"/>
              </a:rPr>
              <a:t>DPIRD PowerPoint Presentations</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ACCESSIBILITY</a:t>
            </a:r>
          </a:p>
          <a:p>
            <a:pPr marL="171450" indent="-171450" algn="l">
              <a:buFont typeface="Arial" panose="020B0604020202020204" pitchFamily="34" charset="0"/>
              <a:buChar cha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Ensure all text is in a readable font (Public Sans).</a:t>
            </a:r>
          </a:p>
          <a:p>
            <a:pPr marL="171450" indent="-171450" algn="l">
              <a:buFont typeface="Arial" panose="020B0604020202020204" pitchFamily="34" charset="0"/>
              <a:buChar cha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Ensure all content has adequate colour contrast.</a:t>
            </a:r>
          </a:p>
          <a:p>
            <a:pPr marL="171450" indent="-171450" algn="l">
              <a:buFont typeface="Arial" panose="020B0604020202020204" pitchFamily="34" charset="0"/>
              <a:buChar cha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Use the list button to create lists.</a:t>
            </a:r>
          </a:p>
          <a:p>
            <a:pPr marL="171450" indent="-171450" algn="l">
              <a:buFont typeface="Arial" panose="020B0604020202020204" pitchFamily="34" charset="0"/>
              <a:buChar cha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Use informative link titles.</a:t>
            </a:r>
          </a:p>
          <a:p>
            <a:pPr marL="171450" indent="-171450" algn="l">
              <a:buFont typeface="Arial" panose="020B0604020202020204" pitchFamily="34" charset="0"/>
              <a:buChar cha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Add alt text to all images.</a:t>
            </a:r>
          </a:p>
          <a:p>
            <a:pPr marL="171450" indent="-171450" algn="l">
              <a:buFont typeface="Arial" panose="020B0604020202020204" pitchFamily="34" charset="0"/>
              <a:buChar cha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Use the Accessibility Checker tool to review and fix accessibility issues.</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2622931" y="3017978"/>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calcollegecourses.z26.web.core.windows.net/courses/eID/Shows%20/content/index.htm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integritysystems.com.au" TargetMode="External"/><Relationship Id="rId2" Type="http://schemas.openxmlformats.org/officeDocument/2006/relationships/hyperlink" Target="mailto:Livestock.traceability@dpird.nsw.gov.a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livestock.traceability@dpird.nsw.gov.au"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lis.com.au/Account/Create/" TargetMode="External"/><Relationship Id="rId1" Type="http://schemas.openxmlformats.org/officeDocument/2006/relationships/slideLayout" Target="../slideLayouts/slideLayout13.xml"/><Relationship Id="rId4" Type="http://schemas.openxmlformats.org/officeDocument/2006/relationships/image" Target="cid:image002.png@01DC1102.ECE799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767161082?msockid=03e7e9a98e8b60bf23a0fd6c8f71614f" TargetMode="External"/><Relationship Id="rId2" Type="http://schemas.openxmlformats.org/officeDocument/2006/relationships/hyperlink" Target="https://tocalcollegecourses.z26.web.core.windows.net/courses/eID/Shows%20/content/index.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949210-0FD0-E935-E037-A10D0696AFC2}"/>
              </a:ext>
              <a:ext uri="{C183D7F6-B498-43B3-948B-1728B52AA6E4}">
                <adec:decorative xmlns:adec="http://schemas.microsoft.com/office/drawing/2017/decorative" val="1"/>
              </a:ext>
            </a:extLst>
          </p:cNvPr>
          <p:cNvSpPr>
            <a:spLocks noGrp="1"/>
          </p:cNvSpPr>
          <p:nvPr>
            <p:ph type="body" sz="quarter" idx="15"/>
          </p:nvPr>
        </p:nvSpPr>
        <p:spPr>
          <a:xfrm>
            <a:off x="6095999" y="359999"/>
            <a:ext cx="4667999" cy="684000"/>
          </a:xfrm>
        </p:spPr>
        <p:txBody>
          <a:bodyPr/>
          <a:lstStyle/>
          <a:p>
            <a:r>
              <a:rPr lang="en-AU"/>
              <a:t>Department of Primary Industries</a:t>
            </a:r>
          </a:p>
          <a:p>
            <a:r>
              <a:rPr lang="en-AU"/>
              <a:t>and Regional Development</a:t>
            </a:r>
          </a:p>
          <a:p>
            <a:endParaRPr lang="en-AU"/>
          </a:p>
        </p:txBody>
      </p:sp>
      <p:sp>
        <p:nvSpPr>
          <p:cNvPr id="7" name="Title 6">
            <a:extLst>
              <a:ext uri="{FF2B5EF4-FFF2-40B4-BE49-F238E27FC236}">
                <a16:creationId xmlns:a16="http://schemas.microsoft.com/office/drawing/2014/main" id="{74555A6C-69DF-4401-9F1B-DF6711A21EF8}"/>
              </a:ext>
            </a:extLst>
          </p:cNvPr>
          <p:cNvSpPr>
            <a:spLocks noGrp="1"/>
          </p:cNvSpPr>
          <p:nvPr>
            <p:ph type="ctrTitle"/>
          </p:nvPr>
        </p:nvSpPr>
        <p:spPr>
          <a:xfrm>
            <a:off x="6191794" y="1152000"/>
            <a:ext cx="4572206" cy="2520000"/>
          </a:xfrm>
        </p:spPr>
        <p:txBody>
          <a:bodyPr/>
          <a:lstStyle/>
          <a:p>
            <a:pPr algn="ctr"/>
            <a:br>
              <a:rPr lang="en-AU"/>
            </a:br>
            <a:br>
              <a:rPr lang="en-AU"/>
            </a:br>
            <a:r>
              <a:rPr lang="en-AU"/>
              <a:t>Show Support Folder</a:t>
            </a:r>
          </a:p>
        </p:txBody>
      </p:sp>
      <p:sp>
        <p:nvSpPr>
          <p:cNvPr id="8" name="Text Placeholder 7">
            <a:extLst>
              <a:ext uri="{FF2B5EF4-FFF2-40B4-BE49-F238E27FC236}">
                <a16:creationId xmlns:a16="http://schemas.microsoft.com/office/drawing/2014/main" id="{B0B50F14-05E9-48FB-A739-BBC2261BD77D}"/>
              </a:ext>
            </a:extLst>
          </p:cNvPr>
          <p:cNvSpPr>
            <a:spLocks noGrp="1"/>
          </p:cNvSpPr>
          <p:nvPr>
            <p:ph type="body" sz="quarter" idx="11"/>
          </p:nvPr>
        </p:nvSpPr>
        <p:spPr>
          <a:xfrm>
            <a:off x="6662057" y="5148000"/>
            <a:ext cx="4101942" cy="684000"/>
          </a:xfrm>
        </p:spPr>
        <p:txBody>
          <a:bodyPr vert="horz" lIns="0" tIns="0" rIns="0" bIns="0" rtlCol="0" anchor="t">
            <a:noAutofit/>
          </a:bodyPr>
          <a:lstStyle/>
          <a:p>
            <a:r>
              <a:rPr lang="en-AU">
                <a:latin typeface="Public Sans SemiBold"/>
              </a:rPr>
              <a:t>Presenter: Kristy Garard</a:t>
            </a:r>
          </a:p>
        </p:txBody>
      </p:sp>
      <p:sp>
        <p:nvSpPr>
          <p:cNvPr id="5" name="Text Placeholder 4">
            <a:extLst>
              <a:ext uri="{FF2B5EF4-FFF2-40B4-BE49-F238E27FC236}">
                <a16:creationId xmlns:a16="http://schemas.microsoft.com/office/drawing/2014/main" id="{7D559567-9D6C-F747-A5A0-DAEBCE3525E6}"/>
              </a:ext>
            </a:extLst>
          </p:cNvPr>
          <p:cNvSpPr>
            <a:spLocks noGrp="1"/>
          </p:cNvSpPr>
          <p:nvPr>
            <p:ph type="body" sz="quarter" idx="12"/>
          </p:nvPr>
        </p:nvSpPr>
        <p:spPr>
          <a:xfrm>
            <a:off x="6662057" y="6012000"/>
            <a:ext cx="4101942" cy="360000"/>
          </a:xfrm>
        </p:spPr>
        <p:txBody>
          <a:bodyPr/>
          <a:lstStyle/>
          <a:p>
            <a:r>
              <a:rPr lang="en-AU"/>
              <a:t>September 2025</a:t>
            </a:r>
          </a:p>
        </p:txBody>
      </p:sp>
      <p:pic>
        <p:nvPicPr>
          <p:cNvPr id="3" name="Picture Placeholder 2">
            <a:extLst>
              <a:ext uri="{FF2B5EF4-FFF2-40B4-BE49-F238E27FC236}">
                <a16:creationId xmlns:a16="http://schemas.microsoft.com/office/drawing/2014/main" id="{A8D49E0B-25C8-4479-B203-64D8645293D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891" r="11891"/>
          <a:stretch/>
        </p:blipFill>
        <p:spPr/>
      </p:pic>
      <p:pic>
        <p:nvPicPr>
          <p:cNvPr id="4" name="Picture 3">
            <a:extLst>
              <a:ext uri="{FF2B5EF4-FFF2-40B4-BE49-F238E27FC236}">
                <a16:creationId xmlns:a16="http://schemas.microsoft.com/office/drawing/2014/main" id="{92850944-1679-5215-3DD0-42B4CD62CA4E}"/>
              </a:ext>
            </a:extLst>
          </p:cNvPr>
          <p:cNvPicPr>
            <a:picLocks noChangeAspect="1"/>
          </p:cNvPicPr>
          <p:nvPr/>
        </p:nvPicPr>
        <p:blipFill>
          <a:blip r:embed="rId3"/>
          <a:stretch>
            <a:fillRect/>
          </a:stretch>
        </p:blipFill>
        <p:spPr>
          <a:xfrm>
            <a:off x="0" y="0"/>
            <a:ext cx="5312229" cy="6858000"/>
          </a:xfrm>
          <a:prstGeom prst="rect">
            <a:avLst/>
          </a:prstGeom>
        </p:spPr>
      </p:pic>
    </p:spTree>
    <p:extLst>
      <p:ext uri="{BB962C8B-B14F-4D97-AF65-F5344CB8AC3E}">
        <p14:creationId xmlns:p14="http://schemas.microsoft.com/office/powerpoint/2010/main" val="354179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F513-FBD0-FF39-9D77-35C1970E39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AB59B7C-48FD-0A74-9586-9D6A572D02E0}"/>
              </a:ext>
            </a:extLst>
          </p:cNvPr>
          <p:cNvSpPr>
            <a:spLocks noGrp="1"/>
          </p:cNvSpPr>
          <p:nvPr>
            <p:ph type="title"/>
          </p:nvPr>
        </p:nvSpPr>
        <p:spPr/>
        <p:txBody>
          <a:bodyPr anchor="t">
            <a:normAutofit/>
          </a:bodyPr>
          <a:lstStyle/>
          <a:p>
            <a:r>
              <a:rPr lang="en-AU" b="1"/>
              <a:t>DPIRD -  Post-Show Emails</a:t>
            </a:r>
            <a:endParaRPr lang="en-AU"/>
          </a:p>
        </p:txBody>
      </p:sp>
      <p:sp>
        <p:nvSpPr>
          <p:cNvPr id="21" name="Table Placeholder 2">
            <a:extLst>
              <a:ext uri="{FF2B5EF4-FFF2-40B4-BE49-F238E27FC236}">
                <a16:creationId xmlns:a16="http://schemas.microsoft.com/office/drawing/2014/main" id="{493E3FFC-7FC0-6DD3-D5E3-7F60D5F36264}"/>
              </a:ext>
            </a:extLst>
          </p:cNvPr>
          <p:cNvSpPr>
            <a:spLocks noGrp="1"/>
          </p:cNvSpPr>
          <p:nvPr>
            <p:ph idx="1"/>
          </p:nvPr>
        </p:nvSpPr>
        <p:spPr/>
        <p:txBody>
          <a:bodyPr vert="horz" lIns="0" tIns="0" rIns="0" bIns="0" rtlCol="0" anchor="t">
            <a:noAutofit/>
          </a:bodyPr>
          <a:lstStyle/>
          <a:p>
            <a:r>
              <a:rPr lang="en-AU" b="1" dirty="0"/>
              <a:t>NLIS Data Upload</a:t>
            </a:r>
          </a:p>
          <a:p>
            <a:pPr marL="342900" indent="-342900">
              <a:buFont typeface="Arial" panose="020B0604020202020204" pitchFamily="34" charset="0"/>
              <a:buChar char="•"/>
            </a:pPr>
            <a:r>
              <a:rPr lang="en-US" dirty="0">
                <a:solidFill>
                  <a:schemeClr val="accent1"/>
                </a:solidFill>
              </a:rPr>
              <a:t>Livestock Movements: </a:t>
            </a:r>
            <a:r>
              <a:rPr lang="en-US" dirty="0"/>
              <a:t>all movements uploaded into database within 2 days of movement</a:t>
            </a:r>
          </a:p>
          <a:p>
            <a:pPr marL="342900" indent="-342900">
              <a:buFont typeface="Arial" panose="020B0604020202020204" pitchFamily="34" charset="0"/>
              <a:buChar char="•"/>
            </a:pPr>
            <a:r>
              <a:rPr lang="en-US" dirty="0">
                <a:solidFill>
                  <a:schemeClr val="accent1"/>
                </a:solidFill>
              </a:rPr>
              <a:t>Confirmation of Data Upload: </a:t>
            </a:r>
            <a:r>
              <a:rPr lang="en-US" dirty="0"/>
              <a:t>confirm upload is complete </a:t>
            </a:r>
          </a:p>
          <a:p>
            <a:pPr marL="342900" indent="-342900">
              <a:buFont typeface="Arial" panose="020B0604020202020204" pitchFamily="34" charset="0"/>
              <a:buChar char="•"/>
            </a:pPr>
            <a:r>
              <a:rPr lang="en-US" dirty="0">
                <a:solidFill>
                  <a:schemeClr val="accent1"/>
                </a:solidFill>
              </a:rPr>
              <a:t>Error Reporting: </a:t>
            </a:r>
            <a:r>
              <a:rPr lang="en-US" dirty="0"/>
              <a:t>contact NLIS support team or DPIRD for assistance</a:t>
            </a:r>
          </a:p>
          <a:p>
            <a:pPr marL="342900" indent="-342900">
              <a:buFont typeface="Arial" panose="020B0604020202020204" pitchFamily="34" charset="0"/>
              <a:buChar char="•"/>
            </a:pPr>
            <a:r>
              <a:rPr lang="en-US" dirty="0">
                <a:solidFill>
                  <a:schemeClr val="accent1"/>
                </a:solidFill>
              </a:rPr>
              <a:t>Retention of Records: </a:t>
            </a:r>
            <a:r>
              <a:rPr lang="en-US" dirty="0"/>
              <a:t>records need keeping for a minimum of 7 years</a:t>
            </a:r>
          </a:p>
          <a:p>
            <a:r>
              <a:rPr lang="en-GB" b="1" dirty="0"/>
              <a:t>Additional support:</a:t>
            </a:r>
          </a:p>
          <a:p>
            <a:pPr marL="342900" indent="-342900">
              <a:buFont typeface="Arial" panose="020B0604020202020204" pitchFamily="34" charset="0"/>
              <a:buChar char="•"/>
            </a:pPr>
            <a:r>
              <a:rPr lang="en-GB" dirty="0"/>
              <a:t>DPIRD and </a:t>
            </a:r>
            <a:r>
              <a:rPr lang="en-GB" dirty="0" err="1"/>
              <a:t>AgShows</a:t>
            </a:r>
            <a:r>
              <a:rPr lang="en-GB" dirty="0"/>
              <a:t> Website</a:t>
            </a:r>
          </a:p>
          <a:p>
            <a:pPr marL="342900" indent="-342900">
              <a:buFont typeface="Arial" panose="020B0604020202020204" pitchFamily="34" charset="0"/>
              <a:buChar char="•"/>
            </a:pPr>
            <a:r>
              <a:rPr lang="en-GB" dirty="0"/>
              <a:t>e-learning training module specifically for shows and events – </a:t>
            </a:r>
            <a:r>
              <a:rPr lang="en-US" u="sng" dirty="0">
                <a:hlinkClick r:id="rId3"/>
              </a:rPr>
              <a:t>Agricultural Shows &amp; Livestock Events</a:t>
            </a:r>
            <a:endParaRPr lang="en-AU" dirty="0"/>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193FADE-BA40-1100-FD09-DD33E2DF0F14}"/>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54669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8A5360-583E-4A92-A941-18D6CC70E02F}"/>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3" name="Content Placeholder 2">
            <a:extLst>
              <a:ext uri="{FF2B5EF4-FFF2-40B4-BE49-F238E27FC236}">
                <a16:creationId xmlns:a16="http://schemas.microsoft.com/office/drawing/2014/main" id="{6FF2BFC9-83CD-4588-856E-081042321DC0}"/>
              </a:ext>
            </a:extLst>
          </p:cNvPr>
          <p:cNvSpPr>
            <a:spLocks noGrp="1"/>
          </p:cNvSpPr>
          <p:nvPr>
            <p:ph sz="half" idx="4294967295"/>
          </p:nvPr>
        </p:nvSpPr>
        <p:spPr>
          <a:xfrm>
            <a:off x="7475538" y="1800225"/>
            <a:ext cx="4716462" cy="1979613"/>
          </a:xfrm>
        </p:spPr>
        <p:txBody>
          <a:bodyPr/>
          <a:lstStyle/>
          <a:p>
            <a:r>
              <a:rPr lang="en-AU" dirty="0"/>
              <a:t>Lorem.</a:t>
            </a:r>
          </a:p>
        </p:txBody>
      </p:sp>
      <p:sp>
        <p:nvSpPr>
          <p:cNvPr id="8" name="Text Placeholder 5">
            <a:extLst>
              <a:ext uri="{FF2B5EF4-FFF2-40B4-BE49-F238E27FC236}">
                <a16:creationId xmlns:a16="http://schemas.microsoft.com/office/drawing/2014/main" id="{2AAF5265-52C0-48C2-8B75-3D0FCFCC9487}"/>
              </a:ext>
              <a:ext uri="{C183D7F6-B498-43B3-948B-1728B52AA6E4}">
                <adec:decorative xmlns:adec="http://schemas.microsoft.com/office/drawing/2017/decorative" val="1"/>
              </a:ext>
            </a:extLst>
          </p:cNvPr>
          <p:cNvSpPr txBox="1">
            <a:spLocks/>
          </p:cNvSpPr>
          <p:nvPr/>
        </p:nvSpPr>
        <p:spPr>
          <a:xfrm>
            <a:off x="555310" y="359999"/>
            <a:ext cx="8280000" cy="684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defTabSz="914377">
              <a:lnSpc>
                <a:spcPct val="90000"/>
              </a:lnSpc>
              <a:buFont typeface="Arial" panose="020B0604020202020204" pitchFamily="34" charset="0"/>
              <a:buNone/>
              <a:defRPr/>
            </a:pPr>
            <a:r>
              <a:rPr lang="en-US" dirty="0">
                <a:solidFill>
                  <a:schemeClr val="accent1"/>
                </a:solidFill>
                <a:latin typeface="Public Sans SemiBold" pitchFamily="2" charset="0"/>
              </a:rPr>
              <a:t>                             </a:t>
            </a:r>
          </a:p>
          <a:p>
            <a:pPr algn="ctr" defTabSz="914377">
              <a:lnSpc>
                <a:spcPct val="90000"/>
              </a:lnSpc>
              <a:buFont typeface="Arial" panose="020B0604020202020204" pitchFamily="34" charset="0"/>
              <a:buNone/>
              <a:defRPr/>
            </a:pPr>
            <a:r>
              <a:rPr lang="en-US" dirty="0">
                <a:solidFill>
                  <a:schemeClr val="accent1"/>
                </a:solidFill>
                <a:latin typeface="Public Sans SemiBold" pitchFamily="2" charset="0"/>
              </a:rPr>
              <a:t>                               </a:t>
            </a:r>
            <a:r>
              <a:rPr lang="en-US" sz="2400" dirty="0">
                <a:solidFill>
                  <a:schemeClr val="accent1"/>
                </a:solidFill>
                <a:latin typeface="Public Sans SemiBold" pitchFamily="2" charset="0"/>
              </a:rPr>
              <a:t>Checklists</a:t>
            </a:r>
          </a:p>
          <a:p>
            <a:endParaRPr lang="en-AU" dirty="0"/>
          </a:p>
        </p:txBody>
      </p:sp>
      <p:pic>
        <p:nvPicPr>
          <p:cNvPr id="7" name="Picture 6">
            <a:extLst>
              <a:ext uri="{FF2B5EF4-FFF2-40B4-BE49-F238E27FC236}">
                <a16:creationId xmlns:a16="http://schemas.microsoft.com/office/drawing/2014/main" id="{AC35E013-D446-5422-99C1-F093AE3180A1}"/>
              </a:ext>
            </a:extLst>
          </p:cNvPr>
          <p:cNvPicPr>
            <a:picLocks noChangeAspect="1"/>
          </p:cNvPicPr>
          <p:nvPr/>
        </p:nvPicPr>
        <p:blipFill>
          <a:blip r:embed="rId3"/>
          <a:stretch>
            <a:fillRect/>
          </a:stretch>
        </p:blipFill>
        <p:spPr>
          <a:xfrm>
            <a:off x="33318" y="359998"/>
            <a:ext cx="4522498" cy="6486280"/>
          </a:xfrm>
          <a:prstGeom prst="rect">
            <a:avLst/>
          </a:prstGeom>
        </p:spPr>
      </p:pic>
      <p:pic>
        <p:nvPicPr>
          <p:cNvPr id="13" name="Picture 12">
            <a:extLst>
              <a:ext uri="{FF2B5EF4-FFF2-40B4-BE49-F238E27FC236}">
                <a16:creationId xmlns:a16="http://schemas.microsoft.com/office/drawing/2014/main" id="{D98C9857-C8EC-ECCE-7AC9-5B864C53344A}"/>
              </a:ext>
            </a:extLst>
          </p:cNvPr>
          <p:cNvPicPr>
            <a:picLocks noChangeAspect="1"/>
          </p:cNvPicPr>
          <p:nvPr/>
        </p:nvPicPr>
        <p:blipFill>
          <a:blip r:embed="rId4"/>
          <a:srcRect t="568" b="-377"/>
          <a:stretch>
            <a:fillRect/>
          </a:stretch>
        </p:blipFill>
        <p:spPr>
          <a:xfrm>
            <a:off x="3908730" y="359998"/>
            <a:ext cx="4440543" cy="6498002"/>
          </a:xfrm>
          <a:prstGeom prst="rect">
            <a:avLst/>
          </a:prstGeom>
        </p:spPr>
      </p:pic>
      <p:pic>
        <p:nvPicPr>
          <p:cNvPr id="4" name="Picture 3">
            <a:extLst>
              <a:ext uri="{FF2B5EF4-FFF2-40B4-BE49-F238E27FC236}">
                <a16:creationId xmlns:a16="http://schemas.microsoft.com/office/drawing/2014/main" id="{1B35B93E-56C5-BE55-3DFF-478CADD3DF90}"/>
              </a:ext>
            </a:extLst>
          </p:cNvPr>
          <p:cNvPicPr>
            <a:picLocks noChangeAspect="1"/>
          </p:cNvPicPr>
          <p:nvPr/>
        </p:nvPicPr>
        <p:blipFill>
          <a:blip r:embed="rId5"/>
          <a:stretch>
            <a:fillRect/>
          </a:stretch>
        </p:blipFill>
        <p:spPr>
          <a:xfrm>
            <a:off x="7959161" y="359998"/>
            <a:ext cx="4232839" cy="6486280"/>
          </a:xfrm>
          <a:prstGeom prst="rect">
            <a:avLst/>
          </a:prstGeom>
        </p:spPr>
      </p:pic>
    </p:spTree>
    <p:extLst>
      <p:ext uri="{BB962C8B-B14F-4D97-AF65-F5344CB8AC3E}">
        <p14:creationId xmlns:p14="http://schemas.microsoft.com/office/powerpoint/2010/main" val="122950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FBC9F-D4F0-7612-DCE5-82A1235663F2}"/>
              </a:ext>
            </a:extLst>
          </p:cNvPr>
          <p:cNvSpPr>
            <a:spLocks noGrp="1"/>
          </p:cNvSpPr>
          <p:nvPr>
            <p:ph type="sldNum" sz="quarter" idx="12"/>
          </p:nvPr>
        </p:nvSpPr>
        <p:spPr/>
        <p:txBody>
          <a:bodyPr/>
          <a:lstStyle/>
          <a:p>
            <a:fld id="{10A01DC5-1685-4615-8240-15192985C6A2}" type="slidenum">
              <a:rPr lang="en-AU" smtClean="0"/>
              <a:pPr/>
              <a:t>12</a:t>
            </a:fld>
            <a:endParaRPr lang="en-AU"/>
          </a:p>
        </p:txBody>
      </p:sp>
      <p:pic>
        <p:nvPicPr>
          <p:cNvPr id="6" name="Picture 5">
            <a:extLst>
              <a:ext uri="{FF2B5EF4-FFF2-40B4-BE49-F238E27FC236}">
                <a16:creationId xmlns:a16="http://schemas.microsoft.com/office/drawing/2014/main" id="{187D36D5-C979-55BF-0BEF-1F74E57CB6F5}"/>
              </a:ext>
            </a:extLst>
          </p:cNvPr>
          <p:cNvPicPr>
            <a:picLocks noChangeAspect="1"/>
          </p:cNvPicPr>
          <p:nvPr/>
        </p:nvPicPr>
        <p:blipFill>
          <a:blip r:embed="rId2"/>
          <a:stretch>
            <a:fillRect/>
          </a:stretch>
        </p:blipFill>
        <p:spPr>
          <a:xfrm>
            <a:off x="0" y="256670"/>
            <a:ext cx="4064797" cy="2847149"/>
          </a:xfrm>
          <a:prstGeom prst="rect">
            <a:avLst/>
          </a:prstGeom>
        </p:spPr>
      </p:pic>
      <p:pic>
        <p:nvPicPr>
          <p:cNvPr id="8" name="Picture 7">
            <a:extLst>
              <a:ext uri="{FF2B5EF4-FFF2-40B4-BE49-F238E27FC236}">
                <a16:creationId xmlns:a16="http://schemas.microsoft.com/office/drawing/2014/main" id="{880F3E56-8417-C298-CDE7-90177DA12440}"/>
              </a:ext>
            </a:extLst>
          </p:cNvPr>
          <p:cNvPicPr>
            <a:picLocks noChangeAspect="1"/>
          </p:cNvPicPr>
          <p:nvPr/>
        </p:nvPicPr>
        <p:blipFill>
          <a:blip r:embed="rId3"/>
          <a:stretch>
            <a:fillRect/>
          </a:stretch>
        </p:blipFill>
        <p:spPr>
          <a:xfrm>
            <a:off x="4050201" y="61579"/>
            <a:ext cx="4024163" cy="2847149"/>
          </a:xfrm>
          <a:prstGeom prst="rect">
            <a:avLst/>
          </a:prstGeom>
        </p:spPr>
      </p:pic>
      <p:pic>
        <p:nvPicPr>
          <p:cNvPr id="10" name="Picture 9">
            <a:extLst>
              <a:ext uri="{FF2B5EF4-FFF2-40B4-BE49-F238E27FC236}">
                <a16:creationId xmlns:a16="http://schemas.microsoft.com/office/drawing/2014/main" id="{2E8F4665-E025-B124-3B0C-88FCE5891606}"/>
              </a:ext>
            </a:extLst>
          </p:cNvPr>
          <p:cNvPicPr>
            <a:picLocks noChangeAspect="1"/>
          </p:cNvPicPr>
          <p:nvPr/>
        </p:nvPicPr>
        <p:blipFill>
          <a:blip r:embed="rId4"/>
          <a:stretch>
            <a:fillRect/>
          </a:stretch>
        </p:blipFill>
        <p:spPr>
          <a:xfrm>
            <a:off x="8040689" y="256670"/>
            <a:ext cx="4035870" cy="2847149"/>
          </a:xfrm>
          <a:prstGeom prst="rect">
            <a:avLst/>
          </a:prstGeom>
        </p:spPr>
      </p:pic>
      <p:pic>
        <p:nvPicPr>
          <p:cNvPr id="3" name="Picture 2">
            <a:extLst>
              <a:ext uri="{FF2B5EF4-FFF2-40B4-BE49-F238E27FC236}">
                <a16:creationId xmlns:a16="http://schemas.microsoft.com/office/drawing/2014/main" id="{E0FBE8C2-37CA-D332-77FF-1C3878AFFBF9}"/>
              </a:ext>
            </a:extLst>
          </p:cNvPr>
          <p:cNvPicPr>
            <a:picLocks noChangeAspect="1"/>
          </p:cNvPicPr>
          <p:nvPr/>
        </p:nvPicPr>
        <p:blipFill>
          <a:blip r:embed="rId5"/>
          <a:stretch>
            <a:fillRect/>
          </a:stretch>
        </p:blipFill>
        <p:spPr>
          <a:xfrm>
            <a:off x="1355511" y="1156834"/>
            <a:ext cx="10488489" cy="5639587"/>
          </a:xfrm>
          <a:prstGeom prst="rect">
            <a:avLst/>
          </a:prstGeom>
        </p:spPr>
      </p:pic>
    </p:spTree>
    <p:extLst>
      <p:ext uri="{BB962C8B-B14F-4D97-AF65-F5344CB8AC3E}">
        <p14:creationId xmlns:p14="http://schemas.microsoft.com/office/powerpoint/2010/main" val="282588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44646D-B1CA-C845-44C0-F7FC336AB104}"/>
              </a:ext>
            </a:extLst>
          </p:cNvPr>
          <p:cNvSpPr>
            <a:spLocks noGrp="1"/>
          </p:cNvSpPr>
          <p:nvPr>
            <p:ph type="title"/>
          </p:nvPr>
        </p:nvSpPr>
        <p:spPr/>
        <p:txBody>
          <a:bodyPr/>
          <a:lstStyle/>
          <a:p>
            <a:r>
              <a:rPr lang="en-AU" dirty="0"/>
              <a:t>Options for meeting NLIS obligations</a:t>
            </a:r>
          </a:p>
        </p:txBody>
      </p:sp>
      <p:sp>
        <p:nvSpPr>
          <p:cNvPr id="7" name="Table Placeholder 6">
            <a:extLst>
              <a:ext uri="{FF2B5EF4-FFF2-40B4-BE49-F238E27FC236}">
                <a16:creationId xmlns:a16="http://schemas.microsoft.com/office/drawing/2014/main" id="{88523045-B64E-0BF0-ED18-96240BF9654C}"/>
              </a:ext>
            </a:extLst>
          </p:cNvPr>
          <p:cNvSpPr>
            <a:spLocks noGrp="1"/>
          </p:cNvSpPr>
          <p:nvPr>
            <p:ph type="tbl" sz="quarter" idx="13"/>
          </p:nvPr>
        </p:nvSpPr>
        <p:spPr/>
        <p:txBody>
          <a:bodyPr/>
          <a:lstStyle/>
          <a:p>
            <a:pPr fontAlgn="base"/>
            <a:r>
              <a:rPr lang="en-AU" sz="2800" b="1" dirty="0"/>
              <a:t>Currently, event organisers have two options for meeting their NLIS obligations: </a:t>
            </a:r>
          </a:p>
          <a:p>
            <a:pPr marL="342900" indent="-342900" fontAlgn="base">
              <a:buFont typeface="Arial" panose="020B0604020202020204" pitchFamily="34" charset="0"/>
              <a:buChar char="•"/>
            </a:pPr>
            <a:r>
              <a:rPr lang="en-AU" sz="2800" b="1" dirty="0"/>
              <a:t>Option 1: </a:t>
            </a:r>
            <a:r>
              <a:rPr lang="en-AU" sz="2800" dirty="0"/>
              <a:t>Upload livestock movements directly into the NLIS database  </a:t>
            </a:r>
          </a:p>
          <a:p>
            <a:pPr marL="342900" indent="-342900" fontAlgn="base">
              <a:buFont typeface="Arial" panose="020B0604020202020204" pitchFamily="34" charset="0"/>
              <a:buChar char="•"/>
            </a:pPr>
            <a:r>
              <a:rPr lang="en-AU" sz="2800" b="1" dirty="0"/>
              <a:t>Option 2: </a:t>
            </a:r>
            <a:r>
              <a:rPr lang="en-AU" sz="2800" dirty="0"/>
              <a:t>Complete a livestock record sheet and submit to </a:t>
            </a:r>
            <a:r>
              <a:rPr lang="en-AU" sz="2800" dirty="0" err="1"/>
              <a:t>AgShows</a:t>
            </a:r>
            <a:r>
              <a:rPr lang="en-AU" sz="2800" dirty="0"/>
              <a:t> NSW or DPIRD</a:t>
            </a:r>
          </a:p>
          <a:p>
            <a:endParaRPr lang="en-AU" dirty="0"/>
          </a:p>
        </p:txBody>
      </p:sp>
      <p:sp>
        <p:nvSpPr>
          <p:cNvPr id="5" name="Slide Number Placeholder 4">
            <a:extLst>
              <a:ext uri="{FF2B5EF4-FFF2-40B4-BE49-F238E27FC236}">
                <a16:creationId xmlns:a16="http://schemas.microsoft.com/office/drawing/2014/main" id="{BDA9E9DA-3226-878F-294F-74FA3B829AA8}"/>
              </a:ext>
            </a:extLst>
          </p:cNvPr>
          <p:cNvSpPr>
            <a:spLocks noGrp="1"/>
          </p:cNvSpPr>
          <p:nvPr>
            <p:ph type="sldNum" sz="quarter" idx="14"/>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07903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EC66BB-FF46-04B2-71AD-B5E4B7342F16}"/>
              </a:ext>
            </a:extLst>
          </p:cNvPr>
          <p:cNvSpPr>
            <a:spLocks noGrp="1"/>
          </p:cNvSpPr>
          <p:nvPr>
            <p:ph type="title"/>
          </p:nvPr>
        </p:nvSpPr>
        <p:spPr/>
        <p:txBody>
          <a:bodyPr anchor="t">
            <a:normAutofit/>
          </a:bodyPr>
          <a:lstStyle/>
          <a:p>
            <a:endParaRPr lang="en-AU" sz="1700" dirty="0"/>
          </a:p>
          <a:p>
            <a:r>
              <a:rPr lang="en-AU" dirty="0"/>
              <a:t>Uploading livestock movements methods</a:t>
            </a:r>
          </a:p>
        </p:txBody>
      </p:sp>
      <p:sp>
        <p:nvSpPr>
          <p:cNvPr id="3" name="Table Placeholder 2">
            <a:extLst>
              <a:ext uri="{FF2B5EF4-FFF2-40B4-BE49-F238E27FC236}">
                <a16:creationId xmlns:a16="http://schemas.microsoft.com/office/drawing/2014/main" id="{0EEEAA3C-AA22-72C9-AE40-4C1355A5CDAC}"/>
              </a:ext>
            </a:extLst>
          </p:cNvPr>
          <p:cNvSpPr>
            <a:spLocks noGrp="1"/>
          </p:cNvSpPr>
          <p:nvPr>
            <p:ph type="tbl" sz="quarter" idx="13"/>
          </p:nvPr>
        </p:nvSpPr>
        <p:spPr/>
        <p:txBody>
          <a:bodyPr/>
          <a:lstStyle/>
          <a:p>
            <a:pPr fontAlgn="base"/>
            <a:r>
              <a:rPr lang="en-AU" sz="2400" b="1" dirty="0"/>
              <a:t>Method 1:  'Sighted Livestock'   </a:t>
            </a:r>
          </a:p>
          <a:p>
            <a:pPr fontAlgn="base"/>
            <a:r>
              <a:rPr lang="en-AU" dirty="0"/>
              <a:t>Use this method if: </a:t>
            </a:r>
          </a:p>
          <a:p>
            <a:pPr marL="285750" indent="-285750" fontAlgn="base">
              <a:buFont typeface="Arial" panose="020B0604020202020204" pitchFamily="34" charset="0"/>
              <a:buChar char="•"/>
            </a:pPr>
            <a:r>
              <a:rPr lang="en-AU" dirty="0"/>
              <a:t>Livestock were on the event ground for </a:t>
            </a:r>
            <a:r>
              <a:rPr lang="en-AU" b="1" dirty="0"/>
              <a:t>three days or less</a:t>
            </a:r>
            <a:r>
              <a:rPr lang="en-AU" dirty="0"/>
              <a:t>, and  </a:t>
            </a:r>
          </a:p>
          <a:p>
            <a:pPr marL="285750" indent="-285750" fontAlgn="base">
              <a:buFont typeface="Arial" panose="020B0604020202020204" pitchFamily="34" charset="0"/>
              <a:buChar char="•"/>
            </a:pPr>
            <a:r>
              <a:rPr lang="en-AU" dirty="0"/>
              <a:t>are returning to the same property they arrived from after the event or </a:t>
            </a:r>
          </a:p>
          <a:p>
            <a:pPr marL="285750" indent="-285750" fontAlgn="base">
              <a:buFont typeface="Arial" panose="020B0604020202020204" pitchFamily="34" charset="0"/>
              <a:buChar char="•"/>
            </a:pPr>
            <a:r>
              <a:rPr lang="en-AU" dirty="0"/>
              <a:t>participated in a “hoof and hook” competition and are later consigned to an abattoir for slaughter. </a:t>
            </a:r>
          </a:p>
          <a:p>
            <a:pPr fontAlgn="base"/>
            <a:r>
              <a:rPr lang="en-AU" dirty="0"/>
              <a:t>This method does not require entering the consignment or destination PIC, reducing data entry for event organisers. </a:t>
            </a:r>
            <a:r>
              <a:rPr lang="en-AU" b="1" dirty="0"/>
              <a:t> </a:t>
            </a:r>
            <a:r>
              <a:rPr lang="en-AU" dirty="0"/>
              <a:t> </a:t>
            </a:r>
          </a:p>
          <a:p>
            <a:endParaRPr lang="en-AU" dirty="0"/>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4"/>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
        <p:nvSpPr>
          <p:cNvPr id="4" name="Table Placeholder 3">
            <a:extLst>
              <a:ext uri="{FF2B5EF4-FFF2-40B4-BE49-F238E27FC236}">
                <a16:creationId xmlns:a16="http://schemas.microsoft.com/office/drawing/2014/main" id="{8212359B-31F9-16E3-68CA-02B58DE23C08}"/>
              </a:ext>
            </a:extLst>
          </p:cNvPr>
          <p:cNvSpPr>
            <a:spLocks noGrp="1"/>
          </p:cNvSpPr>
          <p:nvPr>
            <p:ph sz="half" idx="4294967295"/>
          </p:nvPr>
        </p:nvSpPr>
        <p:spPr>
          <a:xfrm>
            <a:off x="6575425" y="1800225"/>
            <a:ext cx="5616575" cy="4319588"/>
          </a:xfrm>
        </p:spPr>
        <p:txBody>
          <a:bodyPr>
            <a:normAutofit/>
          </a:bodyPr>
          <a:lstStyle/>
          <a:p>
            <a:endParaRPr lang="en-AU" dirty="0"/>
          </a:p>
          <a:p>
            <a:endParaRPr lang="en-AU" dirty="0"/>
          </a:p>
          <a:p>
            <a:endParaRPr lang="en-AU" dirty="0"/>
          </a:p>
        </p:txBody>
      </p:sp>
    </p:spTree>
    <p:extLst>
      <p:ext uri="{BB962C8B-B14F-4D97-AF65-F5344CB8AC3E}">
        <p14:creationId xmlns:p14="http://schemas.microsoft.com/office/powerpoint/2010/main" val="397814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CCA4B6-3336-928E-8CDE-119E1E6E1C9D}"/>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
        <p:nvSpPr>
          <p:cNvPr id="13" name="Text Placeholder 2">
            <a:extLst>
              <a:ext uri="{FF2B5EF4-FFF2-40B4-BE49-F238E27FC236}">
                <a16:creationId xmlns:a16="http://schemas.microsoft.com/office/drawing/2014/main" id="{5515972C-6D59-ACF2-59F4-F588489592D8}"/>
              </a:ext>
            </a:extLst>
          </p:cNvPr>
          <p:cNvSpPr>
            <a:spLocks noGrp="1"/>
          </p:cNvSpPr>
          <p:nvPr>
            <p:ph type="body" sz="quarter" idx="4294967295"/>
          </p:nvPr>
        </p:nvSpPr>
        <p:spPr>
          <a:xfrm flipH="1">
            <a:off x="8962248" y="1562100"/>
            <a:ext cx="2677299" cy="4600576"/>
          </a:xfrm>
        </p:spPr>
        <p:txBody>
          <a:bodyPr/>
          <a:lstStyle/>
          <a:p>
            <a:r>
              <a:rPr lang="en-US" dirty="0"/>
              <a:t>Livestock Movement Records </a:t>
            </a:r>
            <a:br>
              <a:rPr lang="en-US" dirty="0"/>
            </a:br>
            <a:r>
              <a:rPr lang="en-US" dirty="0"/>
              <a:t>Note: these records must be typed if being sent to </a:t>
            </a:r>
            <a:r>
              <a:rPr lang="en-US" dirty="0" err="1"/>
              <a:t>AgShows</a:t>
            </a:r>
            <a:r>
              <a:rPr lang="en-US" dirty="0"/>
              <a:t> NSW or DPIRD </a:t>
            </a:r>
          </a:p>
          <a:p>
            <a:r>
              <a:rPr lang="en-US" dirty="0"/>
              <a:t>Note: you must be able to relate the RFID’s/ </a:t>
            </a:r>
            <a:r>
              <a:rPr lang="en-US" dirty="0" err="1"/>
              <a:t>eID’s</a:t>
            </a:r>
            <a:r>
              <a:rPr lang="en-US" dirty="0"/>
              <a:t> to their respective NVD. </a:t>
            </a:r>
          </a:p>
        </p:txBody>
      </p:sp>
      <p:pic>
        <p:nvPicPr>
          <p:cNvPr id="3" name="Picture 2">
            <a:extLst>
              <a:ext uri="{FF2B5EF4-FFF2-40B4-BE49-F238E27FC236}">
                <a16:creationId xmlns:a16="http://schemas.microsoft.com/office/drawing/2014/main" id="{0ECCFFB1-FBFC-EC88-4E36-AC9CA2B7E98D}"/>
              </a:ext>
            </a:extLst>
          </p:cNvPr>
          <p:cNvPicPr>
            <a:picLocks noChangeAspect="1"/>
          </p:cNvPicPr>
          <p:nvPr/>
        </p:nvPicPr>
        <p:blipFill>
          <a:blip r:embed="rId2"/>
          <a:stretch>
            <a:fillRect/>
          </a:stretch>
        </p:blipFill>
        <p:spPr>
          <a:xfrm>
            <a:off x="1" y="54708"/>
            <a:ext cx="8962248" cy="5816703"/>
          </a:xfrm>
          <a:prstGeom prst="rect">
            <a:avLst/>
          </a:prstGeom>
        </p:spPr>
      </p:pic>
    </p:spTree>
    <p:extLst>
      <p:ext uri="{BB962C8B-B14F-4D97-AF65-F5344CB8AC3E}">
        <p14:creationId xmlns:p14="http://schemas.microsoft.com/office/powerpoint/2010/main" val="300958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11402-31DC-0499-DAA4-95FFF469E4FB}"/>
              </a:ext>
            </a:extLst>
          </p:cNvPr>
          <p:cNvSpPr>
            <a:spLocks noGrp="1"/>
          </p:cNvSpPr>
          <p:nvPr>
            <p:ph type="title"/>
          </p:nvPr>
        </p:nvSpPr>
        <p:spPr/>
        <p:txBody>
          <a:bodyPr/>
          <a:lstStyle/>
          <a:p>
            <a:r>
              <a:rPr lang="en-AU" dirty="0"/>
              <a:t>Uploading livestock movements methods</a:t>
            </a:r>
          </a:p>
        </p:txBody>
      </p:sp>
      <p:sp>
        <p:nvSpPr>
          <p:cNvPr id="4" name="Table Placeholder 3">
            <a:extLst>
              <a:ext uri="{FF2B5EF4-FFF2-40B4-BE49-F238E27FC236}">
                <a16:creationId xmlns:a16="http://schemas.microsoft.com/office/drawing/2014/main" id="{6BBB3955-A670-F0A1-7D86-DF6CE90502E0}"/>
              </a:ext>
            </a:extLst>
          </p:cNvPr>
          <p:cNvSpPr>
            <a:spLocks noGrp="1"/>
          </p:cNvSpPr>
          <p:nvPr>
            <p:ph type="tbl" sz="quarter" idx="13"/>
          </p:nvPr>
        </p:nvSpPr>
        <p:spPr/>
        <p:txBody>
          <a:bodyPr/>
          <a:lstStyle/>
          <a:p>
            <a:r>
              <a:rPr lang="en-AU" b="1" dirty="0"/>
              <a:t>Method 2. Property-to-Property (P2P)</a:t>
            </a:r>
          </a:p>
          <a:p>
            <a:r>
              <a:rPr lang="en-AU" dirty="0"/>
              <a:t>Only use this method if: </a:t>
            </a:r>
          </a:p>
          <a:p>
            <a:pPr marL="342900" indent="-342900" fontAlgn="base">
              <a:buFont typeface="Arial" panose="020B0604020202020204" pitchFamily="34" charset="0"/>
              <a:buChar char="•"/>
            </a:pPr>
            <a:r>
              <a:rPr lang="en-AU" dirty="0"/>
              <a:t>Livestock are moved to a different property after the event, or </a:t>
            </a:r>
          </a:p>
          <a:p>
            <a:pPr marL="342900" indent="-342900" fontAlgn="base">
              <a:buFont typeface="Arial" panose="020B0604020202020204" pitchFamily="34" charset="0"/>
              <a:buChar char="•"/>
            </a:pPr>
            <a:r>
              <a:rPr lang="en-AU" dirty="0"/>
              <a:t>Livestock are moved directly to another event, or </a:t>
            </a:r>
          </a:p>
          <a:p>
            <a:pPr marL="342900" indent="-342900" fontAlgn="base">
              <a:buFont typeface="Arial" panose="020B0604020202020204" pitchFamily="34" charset="0"/>
              <a:buChar char="•"/>
            </a:pPr>
            <a:r>
              <a:rPr lang="en-AU" dirty="0"/>
              <a:t>Livestock remained at the event for more than three days. </a:t>
            </a:r>
          </a:p>
          <a:p>
            <a:pPr fontAlgn="base"/>
            <a:r>
              <a:rPr lang="en-AU" dirty="0"/>
              <a:t>In these scenarios, </a:t>
            </a:r>
            <a:r>
              <a:rPr lang="en-AU" b="1" dirty="0"/>
              <a:t>two </a:t>
            </a:r>
            <a:r>
              <a:rPr lang="en-AU" dirty="0"/>
              <a:t>P2P transfers must be recorded in the NLIS Database:</a:t>
            </a:r>
          </a:p>
          <a:p>
            <a:pPr marL="457200" indent="-457200" fontAlgn="base">
              <a:buFont typeface="+mj-lt"/>
              <a:buAutoNum type="arabicPeriod"/>
            </a:pPr>
            <a:r>
              <a:rPr lang="en-AU" dirty="0"/>
              <a:t>From the PIC where the journey commenced (before the event) to the event PIC, and</a:t>
            </a:r>
          </a:p>
          <a:p>
            <a:pPr marL="457200" indent="-457200" fontAlgn="base">
              <a:buFont typeface="+mj-lt"/>
              <a:buAutoNum type="arabicPeriod"/>
            </a:pPr>
            <a:r>
              <a:rPr lang="en-AU" dirty="0"/>
              <a:t>From the event PIC back to the original PIC or to a new destination PIC </a:t>
            </a:r>
          </a:p>
          <a:p>
            <a:endParaRPr lang="en-AU" dirty="0"/>
          </a:p>
        </p:txBody>
      </p:sp>
      <p:sp>
        <p:nvSpPr>
          <p:cNvPr id="2" name="Slide Number Placeholder 1">
            <a:extLst>
              <a:ext uri="{FF2B5EF4-FFF2-40B4-BE49-F238E27FC236}">
                <a16:creationId xmlns:a16="http://schemas.microsoft.com/office/drawing/2014/main" id="{462C8BBC-BC78-52B1-D555-389F662EFFA5}"/>
              </a:ext>
            </a:extLst>
          </p:cNvPr>
          <p:cNvSpPr>
            <a:spLocks noGrp="1"/>
          </p:cNvSpPr>
          <p:nvPr>
            <p:ph type="sldNum" sz="quarter" idx="14"/>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6399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627AF7-8957-E5E4-46E6-DC5C64E585AA}"/>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17</a:t>
            </a:fld>
            <a:endParaRPr lang="en-AU"/>
          </a:p>
        </p:txBody>
      </p:sp>
      <p:sp>
        <p:nvSpPr>
          <p:cNvPr id="12" name="Content Placeholder 3">
            <a:extLst>
              <a:ext uri="{FF2B5EF4-FFF2-40B4-BE49-F238E27FC236}">
                <a16:creationId xmlns:a16="http://schemas.microsoft.com/office/drawing/2014/main" id="{E64968F2-7DC5-9FA1-9CA1-08A2F6CE769F}"/>
              </a:ext>
            </a:extLst>
          </p:cNvPr>
          <p:cNvSpPr>
            <a:spLocks noGrp="1"/>
          </p:cNvSpPr>
          <p:nvPr>
            <p:ph sz="quarter" idx="4294967295"/>
          </p:nvPr>
        </p:nvSpPr>
        <p:spPr>
          <a:xfrm>
            <a:off x="8550111" y="1847849"/>
            <a:ext cx="3641889" cy="4271963"/>
          </a:xfrm>
        </p:spPr>
        <p:txBody>
          <a:bodyPr/>
          <a:lstStyle/>
          <a:p>
            <a:r>
              <a:rPr lang="en-AU" dirty="0"/>
              <a:t>These can be found on agshowsnsw.org.au  website – used for non-eID sheep/ goats only</a:t>
            </a:r>
            <a:endParaRPr lang="en-US" dirty="0"/>
          </a:p>
        </p:txBody>
      </p:sp>
      <p:pic>
        <p:nvPicPr>
          <p:cNvPr id="8" name="Content Placeholder 7" descr="A white sheet of paper with lines&#10;&#10;AI-generated content may be incorrect.">
            <a:extLst>
              <a:ext uri="{FF2B5EF4-FFF2-40B4-BE49-F238E27FC236}">
                <a16:creationId xmlns:a16="http://schemas.microsoft.com/office/drawing/2014/main" id="{19C017C3-D627-BF61-AECF-78296FFC476D}"/>
              </a:ext>
            </a:extLst>
          </p:cNvPr>
          <p:cNvPicPr>
            <a:picLocks noChangeAspect="1"/>
          </p:cNvPicPr>
          <p:nvPr/>
        </p:nvPicPr>
        <p:blipFill>
          <a:blip r:embed="rId2"/>
          <a:stretch>
            <a:fillRect/>
          </a:stretch>
        </p:blipFill>
        <p:spPr>
          <a:xfrm>
            <a:off x="359999" y="738188"/>
            <a:ext cx="7605650" cy="5125312"/>
          </a:xfrm>
          <a:prstGeom prst="rect">
            <a:avLst/>
          </a:prstGeom>
          <a:noFill/>
        </p:spPr>
      </p:pic>
    </p:spTree>
    <p:extLst>
      <p:ext uri="{BB962C8B-B14F-4D97-AF65-F5344CB8AC3E}">
        <p14:creationId xmlns:p14="http://schemas.microsoft.com/office/powerpoint/2010/main" val="412900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8AFC-B1F7-B60E-CA01-C64A22DA1848}"/>
              </a:ext>
            </a:extLst>
          </p:cNvPr>
          <p:cNvSpPr>
            <a:spLocks noGrp="1"/>
          </p:cNvSpPr>
          <p:nvPr>
            <p:ph type="title"/>
          </p:nvPr>
        </p:nvSpPr>
        <p:spPr>
          <a:xfrm>
            <a:off x="360000" y="360000"/>
            <a:ext cx="10193700" cy="1008000"/>
          </a:xfrm>
        </p:spPr>
        <p:txBody>
          <a:bodyPr/>
          <a:lstStyle/>
          <a:p>
            <a:r>
              <a:rPr lang="en-AU"/>
              <a:t>Tech Tips available on NLIS account under Help </a:t>
            </a:r>
          </a:p>
        </p:txBody>
      </p:sp>
      <p:pic>
        <p:nvPicPr>
          <p:cNvPr id="7" name="Content Placeholder 6">
            <a:extLst>
              <a:ext uri="{FF2B5EF4-FFF2-40B4-BE49-F238E27FC236}">
                <a16:creationId xmlns:a16="http://schemas.microsoft.com/office/drawing/2014/main" id="{4BD64ADB-6586-D5CD-E43C-E591AF12199F}"/>
              </a:ext>
            </a:extLst>
          </p:cNvPr>
          <p:cNvPicPr>
            <a:picLocks noGrp="1" noChangeAspect="1"/>
          </p:cNvPicPr>
          <p:nvPr>
            <p:ph sz="half" idx="1"/>
          </p:nvPr>
        </p:nvPicPr>
        <p:blipFill>
          <a:blip r:embed="rId2"/>
          <a:srcRect l="6170" t="1339" r="7447" b="44345"/>
          <a:stretch>
            <a:fillRect/>
          </a:stretch>
        </p:blipFill>
        <p:spPr>
          <a:xfrm>
            <a:off x="458891" y="1568037"/>
            <a:ext cx="5242497" cy="4711938"/>
          </a:xfrm>
        </p:spPr>
      </p:pic>
      <p:sp>
        <p:nvSpPr>
          <p:cNvPr id="5" name="Slide Number Placeholder 4">
            <a:extLst>
              <a:ext uri="{FF2B5EF4-FFF2-40B4-BE49-F238E27FC236}">
                <a16:creationId xmlns:a16="http://schemas.microsoft.com/office/drawing/2014/main" id="{227111CD-4A65-5A49-8DBC-841B3AB01C84}"/>
              </a:ext>
            </a:extLst>
          </p:cNvPr>
          <p:cNvSpPr>
            <a:spLocks noGrp="1"/>
          </p:cNvSpPr>
          <p:nvPr>
            <p:ph type="sldNum" sz="quarter" idx="10"/>
          </p:nvPr>
        </p:nvSpPr>
        <p:spPr/>
        <p:txBody>
          <a:bodyPr/>
          <a:lstStyle/>
          <a:p>
            <a:fld id="{10A01DC5-1685-4615-8240-15192985C6A2}" type="slidenum">
              <a:rPr lang="en-AU" smtClean="0"/>
              <a:pPr/>
              <a:t>18</a:t>
            </a:fld>
            <a:endParaRPr lang="en-AU"/>
          </a:p>
        </p:txBody>
      </p:sp>
      <p:pic>
        <p:nvPicPr>
          <p:cNvPr id="11" name="Picture 10">
            <a:extLst>
              <a:ext uri="{FF2B5EF4-FFF2-40B4-BE49-F238E27FC236}">
                <a16:creationId xmlns:a16="http://schemas.microsoft.com/office/drawing/2014/main" id="{4FFC2843-6387-D4C6-B0D3-A54CF8385E81}"/>
              </a:ext>
            </a:extLst>
          </p:cNvPr>
          <p:cNvPicPr>
            <a:picLocks noChangeAspect="1"/>
          </p:cNvPicPr>
          <p:nvPr/>
        </p:nvPicPr>
        <p:blipFill>
          <a:blip r:embed="rId3"/>
          <a:srcRect r="227" b="51724"/>
          <a:stretch>
            <a:fillRect/>
          </a:stretch>
        </p:blipFill>
        <p:spPr>
          <a:xfrm>
            <a:off x="5394468" y="2502301"/>
            <a:ext cx="5667455" cy="3977711"/>
          </a:xfrm>
          <a:prstGeom prst="rect">
            <a:avLst/>
          </a:prstGeom>
        </p:spPr>
      </p:pic>
    </p:spTree>
    <p:extLst>
      <p:ext uri="{BB962C8B-B14F-4D97-AF65-F5344CB8AC3E}">
        <p14:creationId xmlns:p14="http://schemas.microsoft.com/office/powerpoint/2010/main" val="214059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542C0-245D-46E5-DD10-86E052FEBB73}"/>
              </a:ext>
            </a:extLst>
          </p:cNvPr>
          <p:cNvSpPr>
            <a:spLocks noGrp="1"/>
          </p:cNvSpPr>
          <p:nvPr>
            <p:ph type="title"/>
          </p:nvPr>
        </p:nvSpPr>
        <p:spPr/>
        <p:txBody>
          <a:bodyPr/>
          <a:lstStyle/>
          <a:p>
            <a:r>
              <a:rPr lang="en-AU" dirty="0"/>
              <a:t>DPIRD - supporting NLIS requirements</a:t>
            </a:r>
          </a:p>
        </p:txBody>
      </p:sp>
      <p:sp>
        <p:nvSpPr>
          <p:cNvPr id="9" name="Content Placeholder 8">
            <a:extLst>
              <a:ext uri="{FF2B5EF4-FFF2-40B4-BE49-F238E27FC236}">
                <a16:creationId xmlns:a16="http://schemas.microsoft.com/office/drawing/2014/main" id="{921C6506-B911-15AD-47F1-F5477B297575}"/>
              </a:ext>
            </a:extLst>
          </p:cNvPr>
          <p:cNvSpPr>
            <a:spLocks noGrp="1"/>
          </p:cNvSpPr>
          <p:nvPr>
            <p:ph sz="half" idx="1"/>
          </p:nvPr>
        </p:nvSpPr>
        <p:spPr>
          <a:xfrm>
            <a:off x="360000" y="1800000"/>
            <a:ext cx="5240700" cy="4320000"/>
          </a:xfrm>
        </p:spPr>
        <p:txBody>
          <a:bodyPr/>
          <a:lstStyle/>
          <a:p>
            <a:pPr fontAlgn="base"/>
            <a:r>
              <a:rPr lang="en-AU" b="1" dirty="0"/>
              <a:t>Transition to  individual livestock recording </a:t>
            </a:r>
          </a:p>
          <a:p>
            <a:pPr marL="342900" indent="-342900" fontAlgn="base">
              <a:buFont typeface="Arial" panose="020B0604020202020204" pitchFamily="34" charset="0"/>
              <a:buChar char="•"/>
            </a:pPr>
            <a:r>
              <a:rPr lang="en-AU" dirty="0"/>
              <a:t>Event organisers will be responsible for NLIS data uploads by 1 January 2027</a:t>
            </a:r>
          </a:p>
          <a:p>
            <a:pPr marL="342900" indent="-342900" fontAlgn="base">
              <a:buFont typeface="Arial" panose="020B0604020202020204" pitchFamily="34" charset="0"/>
              <a:buChar char="•"/>
            </a:pPr>
            <a:r>
              <a:rPr lang="en-AU" dirty="0"/>
              <a:t>All Mob-based movements will be phased out</a:t>
            </a:r>
          </a:p>
          <a:p>
            <a:pPr marL="342900" indent="-342900">
              <a:buFont typeface="Arial" panose="020B0604020202020204" pitchFamily="34" charset="0"/>
              <a:buChar char="•"/>
            </a:pPr>
            <a:r>
              <a:rPr lang="en-AU" dirty="0"/>
              <a:t>All spreadsheet submissions to DPIRD will be phased out </a:t>
            </a:r>
          </a:p>
          <a:p>
            <a:endParaRPr lang="en-AU" dirty="0"/>
          </a:p>
        </p:txBody>
      </p:sp>
      <p:sp>
        <p:nvSpPr>
          <p:cNvPr id="10" name="Content Placeholder 9">
            <a:extLst>
              <a:ext uri="{FF2B5EF4-FFF2-40B4-BE49-F238E27FC236}">
                <a16:creationId xmlns:a16="http://schemas.microsoft.com/office/drawing/2014/main" id="{CFDF7BDB-9C51-E298-7579-D1E8910A6210}"/>
              </a:ext>
            </a:extLst>
          </p:cNvPr>
          <p:cNvSpPr>
            <a:spLocks noGrp="1"/>
          </p:cNvSpPr>
          <p:nvPr>
            <p:ph sz="half" idx="2"/>
          </p:nvPr>
        </p:nvSpPr>
        <p:spPr>
          <a:xfrm>
            <a:off x="6172200" y="1800000"/>
            <a:ext cx="5671800" cy="4320000"/>
          </a:xfrm>
        </p:spPr>
        <p:txBody>
          <a:bodyPr/>
          <a:lstStyle/>
          <a:p>
            <a:pPr fontAlgn="base"/>
            <a:r>
              <a:rPr lang="en-AU" b="1" dirty="0"/>
              <a:t>Transition support is available </a:t>
            </a:r>
            <a:r>
              <a:rPr lang="en-AU" dirty="0"/>
              <a:t> </a:t>
            </a:r>
          </a:p>
          <a:p>
            <a:pPr fontAlgn="base"/>
            <a:r>
              <a:rPr lang="en-AU" dirty="0"/>
              <a:t>Over the next two years, NSW DPIRD will: </a:t>
            </a:r>
          </a:p>
          <a:p>
            <a:pPr marL="285750" indent="-285750" fontAlgn="base">
              <a:buFont typeface="Arial" panose="020B0604020202020204" pitchFamily="34" charset="0"/>
              <a:buChar char="•"/>
            </a:pPr>
            <a:r>
              <a:rPr lang="en-AU" dirty="0"/>
              <a:t>Provide guidance and training to build capability</a:t>
            </a:r>
          </a:p>
          <a:p>
            <a:pPr marL="285750" indent="-285750" fontAlgn="base">
              <a:buFont typeface="Arial" panose="020B0604020202020204" pitchFamily="34" charset="0"/>
              <a:buChar char="•"/>
            </a:pPr>
            <a:r>
              <a:rPr lang="en-AU" dirty="0"/>
              <a:t>Share resources </a:t>
            </a:r>
          </a:p>
          <a:p>
            <a:pPr marL="285750" indent="-285750" fontAlgn="base">
              <a:buFont typeface="Arial" panose="020B0604020202020204" pitchFamily="34" charset="0"/>
              <a:buChar char="•"/>
            </a:pPr>
            <a:r>
              <a:rPr lang="en-AU" dirty="0"/>
              <a:t>Improve confidence with using the NLIS database including NLIS 2.0</a:t>
            </a:r>
          </a:p>
          <a:p>
            <a:pPr marL="285750" indent="-285750" fontAlgn="base">
              <a:buFont typeface="Arial" panose="020B0604020202020204" pitchFamily="34" charset="0"/>
              <a:buChar char="•"/>
            </a:pPr>
            <a:r>
              <a:rPr lang="en-AU" dirty="0"/>
              <a:t>Recommend learning from shows and events e-learning module  </a:t>
            </a:r>
          </a:p>
          <a:p>
            <a:pPr marL="285750" indent="-285750">
              <a:buChar char="•"/>
            </a:pPr>
            <a:r>
              <a:rPr lang="en-AU" dirty="0"/>
              <a:t>Receive feedback on how we can support your event during the transition phase</a:t>
            </a:r>
          </a:p>
          <a:p>
            <a:endParaRPr lang="en-AU" dirty="0"/>
          </a:p>
        </p:txBody>
      </p:sp>
      <p:sp>
        <p:nvSpPr>
          <p:cNvPr id="7" name="Slide Number Placeholder 6">
            <a:extLst>
              <a:ext uri="{FF2B5EF4-FFF2-40B4-BE49-F238E27FC236}">
                <a16:creationId xmlns:a16="http://schemas.microsoft.com/office/drawing/2014/main" id="{2C4FEF03-4F9E-C5D2-F0A3-AB9D4D526A1C}"/>
              </a:ext>
            </a:extLst>
          </p:cNvPr>
          <p:cNvSpPr>
            <a:spLocks noGrp="1"/>
          </p:cNvSpPr>
          <p:nvPr>
            <p:ph type="sldNum" sz="quarter" idx="10"/>
          </p:nvPr>
        </p:nvSpPr>
        <p:spPr/>
        <p:txBody>
          <a:bodyPr/>
          <a:lstStyle/>
          <a:p>
            <a:fld id="{10A01DC5-1685-4615-8240-15192985C6A2}" type="slidenum">
              <a:rPr lang="en-AU" smtClean="0"/>
              <a:pPr/>
              <a:t>19</a:t>
            </a:fld>
            <a:endParaRPr lang="en-AU"/>
          </a:p>
        </p:txBody>
      </p:sp>
      <p:cxnSp>
        <p:nvCxnSpPr>
          <p:cNvPr id="3" name="Straight Connector 2">
            <a:extLst>
              <a:ext uri="{FF2B5EF4-FFF2-40B4-BE49-F238E27FC236}">
                <a16:creationId xmlns:a16="http://schemas.microsoft.com/office/drawing/2014/main" id="{D12FAB1F-AD03-A420-6292-BDA39C0EBEEB}"/>
              </a:ext>
            </a:extLst>
          </p:cNvPr>
          <p:cNvCxnSpPr/>
          <p:nvPr/>
        </p:nvCxnSpPr>
        <p:spPr>
          <a:xfrm>
            <a:off x="5800725" y="1552575"/>
            <a:ext cx="0" cy="47434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1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BD2E57-FAEE-4DD9-AA26-6A2BF267275D}"/>
              </a:ext>
            </a:extLst>
          </p:cNvPr>
          <p:cNvSpPr>
            <a:spLocks noGrp="1"/>
          </p:cNvSpPr>
          <p:nvPr>
            <p:ph type="sldNum" sz="quarter" idx="16"/>
          </p:nvPr>
        </p:nvSpPr>
        <p:spPr/>
        <p:txBody>
          <a:bodyPr/>
          <a:lstStyle/>
          <a:p>
            <a:fld id="{10A01DC5-1685-4615-8240-15192985C6A2}" type="slidenum">
              <a:rPr lang="en-AU" smtClean="0"/>
              <a:t>2</a:t>
            </a:fld>
            <a:endParaRPr lang="en-AU"/>
          </a:p>
        </p:txBody>
      </p:sp>
      <p:pic>
        <p:nvPicPr>
          <p:cNvPr id="16" name="Picture Placeholder 15" descr="A blue background with a blue border&#10;&#10;Description automatically generated with medium confidence">
            <a:extLst>
              <a:ext uri="{FF2B5EF4-FFF2-40B4-BE49-F238E27FC236}">
                <a16:creationId xmlns:a16="http://schemas.microsoft.com/office/drawing/2014/main" id="{21880432-21AD-41CE-A99A-D5F625621B9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17" name="Text Placeholder 1">
            <a:extLst>
              <a:ext uri="{FF2B5EF4-FFF2-40B4-BE49-F238E27FC236}">
                <a16:creationId xmlns:a16="http://schemas.microsoft.com/office/drawing/2014/main" id="{3C77601A-A8C5-44E0-BB4A-D25E30067C17}"/>
              </a:ext>
            </a:extLst>
          </p:cNvPr>
          <p:cNvSpPr>
            <a:spLocks noGrp="1"/>
          </p:cNvSpPr>
          <p:nvPr>
            <p:ph type="body" sz="quarter" idx="14"/>
          </p:nvPr>
        </p:nvSpPr>
        <p:spPr>
          <a:xfrm>
            <a:off x="1854019" y="2394744"/>
            <a:ext cx="8483963" cy="2068512"/>
          </a:xfrm>
        </p:spPr>
        <p:txBody>
          <a:bodyPr/>
          <a:lstStyle/>
          <a:p>
            <a:pPr algn="ctr">
              <a:lnSpc>
                <a:spcPct val="100000"/>
              </a:lnSpc>
            </a:pPr>
            <a:r>
              <a:rPr lang="en-AU" b="0" i="0">
                <a:solidFill>
                  <a:schemeClr val="accent1"/>
                </a:solidFill>
                <a:effectLst/>
              </a:rPr>
              <a:t>The Department of Primary Industries and Regional Development acknowledges that it stands on Country which always was and always will be Aboriginal land. We acknowledge the Traditional Custodians of the land and waters, and we show our respect for Elders past, present and emerging. We are committed to providing places in which Aboriginal people are included socially, culturally and economically through thoughtful and collaborative approaches to our work.</a:t>
            </a:r>
            <a:endParaRPr lang="en-US">
              <a:solidFill>
                <a:schemeClr val="accent1"/>
              </a:solidFill>
            </a:endParaRPr>
          </a:p>
        </p:txBody>
      </p:sp>
    </p:spTree>
    <p:extLst>
      <p:ext uri="{BB962C8B-B14F-4D97-AF65-F5344CB8AC3E}">
        <p14:creationId xmlns:p14="http://schemas.microsoft.com/office/powerpoint/2010/main" val="868247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vert="horz" lIns="0" tIns="0" rIns="0" bIns="0" rtlCol="0" anchor="t">
            <a:normAutofit/>
          </a:bodyPr>
          <a:lstStyle/>
          <a:p>
            <a:r>
              <a:rPr lang="en-AU" dirty="0"/>
              <a:t>    Sources of information and assistance</a:t>
            </a:r>
          </a:p>
        </p:txBody>
      </p:sp>
      <p:sp>
        <p:nvSpPr>
          <p:cNvPr id="3" name="Table Placeholder 2">
            <a:extLst>
              <a:ext uri="{FF2B5EF4-FFF2-40B4-BE49-F238E27FC236}">
                <a16:creationId xmlns:a16="http://schemas.microsoft.com/office/drawing/2014/main" id="{10D46805-D800-41BF-A37A-F292D8C25815}"/>
              </a:ext>
            </a:extLst>
          </p:cNvPr>
          <p:cNvSpPr>
            <a:spLocks noGrp="1"/>
          </p:cNvSpPr>
          <p:nvPr>
            <p:ph type="tbl" sz="quarter" idx="13"/>
          </p:nvPr>
        </p:nvSpPr>
        <p:spPr>
          <a:xfrm>
            <a:off x="360362" y="1793700"/>
            <a:ext cx="5616000" cy="2160000"/>
          </a:xfrm>
        </p:spPr>
        <p:txBody>
          <a:bodyPr/>
          <a:lstStyle/>
          <a:p>
            <a:r>
              <a:rPr lang="en-AU" b="1" dirty="0" err="1"/>
              <a:t>AgShows</a:t>
            </a:r>
            <a:r>
              <a:rPr lang="en-AU" b="1" dirty="0"/>
              <a:t> NSW can help with:</a:t>
            </a:r>
          </a:p>
          <a:p>
            <a:pPr marL="342900" indent="-342900">
              <a:buFont typeface="Arial" panose="020B0604020202020204" pitchFamily="34" charset="0"/>
              <a:buChar char="•"/>
            </a:pPr>
            <a:r>
              <a:rPr lang="en-AU" sz="1800" dirty="0"/>
              <a:t>Checklists for stewards, committee members and producers</a:t>
            </a:r>
          </a:p>
          <a:p>
            <a:pPr marL="342900" indent="-342900">
              <a:buFont typeface="Arial" panose="020B0604020202020204" pitchFamily="34" charset="0"/>
              <a:buChar char="•"/>
            </a:pPr>
            <a:r>
              <a:rPr lang="en-AU" sz="1800" dirty="0"/>
              <a:t>Livestock movement record sheet templates</a:t>
            </a:r>
          </a:p>
          <a:p>
            <a:pPr marL="342900" indent="-342900">
              <a:buFont typeface="Arial" panose="020B0604020202020204" pitchFamily="34" charset="0"/>
              <a:buChar char="•"/>
            </a:pPr>
            <a:r>
              <a:rPr lang="en-AU" sz="1800" u="sng" dirty="0"/>
              <a:t>agshowsnsw.org.au</a:t>
            </a:r>
            <a:r>
              <a:rPr lang="en-AU" sz="1800" dirty="0"/>
              <a:t> </a:t>
            </a:r>
            <a:r>
              <a:rPr lang="en-AU" sz="1800" dirty="0" err="1"/>
              <a:t>ph</a:t>
            </a:r>
            <a:r>
              <a:rPr lang="en-AU" sz="1800" dirty="0"/>
              <a:t>: 02 9879 6777</a:t>
            </a:r>
          </a:p>
          <a:p>
            <a:endParaRPr lang="en-AU" dirty="0"/>
          </a:p>
        </p:txBody>
      </p:sp>
      <p:sp>
        <p:nvSpPr>
          <p:cNvPr id="7" name="Table Placeholder 6">
            <a:extLst>
              <a:ext uri="{FF2B5EF4-FFF2-40B4-BE49-F238E27FC236}">
                <a16:creationId xmlns:a16="http://schemas.microsoft.com/office/drawing/2014/main" id="{307A0770-DA5D-AFB2-DEC4-B03B57F495F9}"/>
              </a:ext>
            </a:extLst>
          </p:cNvPr>
          <p:cNvSpPr>
            <a:spLocks noGrp="1"/>
          </p:cNvSpPr>
          <p:nvPr>
            <p:ph type="tbl" sz="quarter" idx="16"/>
          </p:nvPr>
        </p:nvSpPr>
        <p:spPr>
          <a:xfrm>
            <a:off x="360362" y="4286100"/>
            <a:ext cx="5616000" cy="2362350"/>
          </a:xfrm>
        </p:spPr>
        <p:txBody>
          <a:bodyPr/>
          <a:lstStyle/>
          <a:p>
            <a:r>
              <a:rPr lang="en-AU" b="1" dirty="0"/>
              <a:t>NSW DPIRD  can help with:</a:t>
            </a:r>
          </a:p>
          <a:p>
            <a:pPr marL="342900" indent="-342900">
              <a:buFont typeface="Arial" panose="020B0604020202020204" pitchFamily="34" charset="0"/>
              <a:buChar char="•"/>
            </a:pPr>
            <a:r>
              <a:rPr lang="en-AU" sz="1800" dirty="0"/>
              <a:t>Understanding your NLIS obligations</a:t>
            </a:r>
          </a:p>
          <a:p>
            <a:pPr marL="342900" indent="-342900">
              <a:buFont typeface="Arial" panose="020B0604020202020204" pitchFamily="34" charset="0"/>
              <a:buChar char="•"/>
            </a:pPr>
            <a:r>
              <a:rPr lang="en-AU" sz="1800" dirty="0"/>
              <a:t>Transition period to shows uploading their own movements</a:t>
            </a:r>
          </a:p>
          <a:p>
            <a:r>
              <a:rPr lang="en-AU" sz="1800" dirty="0">
                <a:hlinkClick r:id="rId2"/>
              </a:rPr>
              <a:t>Livestock.traceability@dpird.nsw.gov.au</a:t>
            </a:r>
            <a:r>
              <a:rPr lang="en-AU" sz="1800" dirty="0"/>
              <a:t> or </a:t>
            </a:r>
          </a:p>
          <a:p>
            <a:r>
              <a:rPr lang="en-AU" sz="1800" dirty="0"/>
              <a:t>Ph: 1300 720 405</a:t>
            </a:r>
          </a:p>
          <a:p>
            <a:endParaRPr lang="en-AU" dirty="0"/>
          </a:p>
        </p:txBody>
      </p:sp>
      <p:sp>
        <p:nvSpPr>
          <p:cNvPr id="6" name="Table Placeholder 5">
            <a:extLst>
              <a:ext uri="{FF2B5EF4-FFF2-40B4-BE49-F238E27FC236}">
                <a16:creationId xmlns:a16="http://schemas.microsoft.com/office/drawing/2014/main" id="{1756CB94-0615-D5F2-1C87-1F477149BA9B}"/>
              </a:ext>
            </a:extLst>
          </p:cNvPr>
          <p:cNvSpPr>
            <a:spLocks noGrp="1"/>
          </p:cNvSpPr>
          <p:nvPr>
            <p:ph type="tbl" sz="quarter" idx="15"/>
          </p:nvPr>
        </p:nvSpPr>
        <p:spPr>
          <a:xfrm>
            <a:off x="6228000" y="1793700"/>
            <a:ext cx="5616000" cy="2160000"/>
          </a:xfrm>
        </p:spPr>
        <p:txBody>
          <a:bodyPr/>
          <a:lstStyle/>
          <a:p>
            <a:r>
              <a:rPr lang="en-AU" b="1" dirty="0"/>
              <a:t>Integrity Systems Company (ISC) can help with:</a:t>
            </a:r>
          </a:p>
          <a:p>
            <a:pPr marL="342900" indent="-342900">
              <a:buFont typeface="Arial" panose="020B0604020202020204" pitchFamily="34" charset="0"/>
              <a:buChar char="•"/>
            </a:pPr>
            <a:r>
              <a:rPr lang="en-AU" sz="1800" dirty="0"/>
              <a:t>NLIS database uploads or errors</a:t>
            </a:r>
          </a:p>
          <a:p>
            <a:pPr marL="342900" indent="-342900">
              <a:buFont typeface="Arial" panose="020B0604020202020204" pitchFamily="34" charset="0"/>
              <a:buChar char="•"/>
            </a:pPr>
            <a:r>
              <a:rPr lang="en-AU" sz="1800" dirty="0"/>
              <a:t>NLIS ‘how to’ guides</a:t>
            </a:r>
          </a:p>
          <a:p>
            <a:pPr marL="342900" indent="-342900">
              <a:buFont typeface="Arial" panose="020B0604020202020204" pitchFamily="34" charset="0"/>
              <a:buChar char="•"/>
            </a:pPr>
            <a:r>
              <a:rPr lang="en-AU" sz="1800" dirty="0"/>
              <a:t>SPORTEVENT account set up and log in</a:t>
            </a:r>
          </a:p>
          <a:p>
            <a:r>
              <a:rPr lang="en-AU" sz="1800" dirty="0">
                <a:hlinkClick r:id="rId3"/>
              </a:rPr>
              <a:t>support@integritysystems.com.au</a:t>
            </a:r>
            <a:r>
              <a:rPr lang="en-AU" sz="1800" dirty="0"/>
              <a:t> ph:1800 683 111</a:t>
            </a:r>
          </a:p>
          <a:p>
            <a:pPr marL="342900" indent="-342900">
              <a:buFont typeface="Arial" panose="020B0604020202020204" pitchFamily="34" charset="0"/>
              <a:buChar char="•"/>
            </a:pPr>
            <a:endParaRPr lang="en-AU" dirty="0"/>
          </a:p>
        </p:txBody>
      </p:sp>
      <p:sp>
        <p:nvSpPr>
          <p:cNvPr id="8" name="Table Placeholder 7">
            <a:extLst>
              <a:ext uri="{FF2B5EF4-FFF2-40B4-BE49-F238E27FC236}">
                <a16:creationId xmlns:a16="http://schemas.microsoft.com/office/drawing/2014/main" id="{08A11A84-241E-D593-D5D1-E52344A2BF2B}"/>
              </a:ext>
            </a:extLst>
          </p:cNvPr>
          <p:cNvSpPr>
            <a:spLocks noGrp="1"/>
          </p:cNvSpPr>
          <p:nvPr>
            <p:ph type="tbl" sz="quarter" idx="17"/>
          </p:nvPr>
        </p:nvSpPr>
        <p:spPr>
          <a:xfrm>
            <a:off x="6296024" y="4381500"/>
            <a:ext cx="5547975" cy="2064600"/>
          </a:xfrm>
        </p:spPr>
        <p:txBody>
          <a:bodyPr/>
          <a:lstStyle/>
          <a:p>
            <a:r>
              <a:rPr lang="en-AU" b="1" dirty="0"/>
              <a:t>Local Land Services (LLS) can help with:</a:t>
            </a:r>
          </a:p>
          <a:p>
            <a:pPr marL="342900" indent="-342900">
              <a:buFont typeface="Arial" panose="020B0604020202020204" pitchFamily="34" charset="0"/>
              <a:buChar char="•"/>
            </a:pPr>
            <a:r>
              <a:rPr lang="en-AU" sz="1800" dirty="0"/>
              <a:t>Property Identification Codes (PIC) information</a:t>
            </a:r>
          </a:p>
          <a:p>
            <a:pPr marL="342900" indent="-342900">
              <a:buFont typeface="Arial" panose="020B0604020202020204" pitchFamily="34" charset="0"/>
              <a:buChar char="•"/>
            </a:pPr>
            <a:r>
              <a:rPr lang="en-AU" sz="1800" dirty="0"/>
              <a:t>May be able to assist with your show scanning</a:t>
            </a:r>
          </a:p>
          <a:p>
            <a:pPr marL="342900" indent="-342900">
              <a:buFont typeface="Arial" panose="020B0604020202020204" pitchFamily="34" charset="0"/>
              <a:buChar char="•"/>
            </a:pPr>
            <a:r>
              <a:rPr lang="en-AU" sz="1800" u="sng" dirty="0"/>
              <a:t>lls.nsw.gov.au </a:t>
            </a:r>
            <a:r>
              <a:rPr lang="en-AU" sz="1800" dirty="0"/>
              <a:t>or </a:t>
            </a:r>
            <a:r>
              <a:rPr lang="en-AU" sz="1800" dirty="0" err="1"/>
              <a:t>ph</a:t>
            </a:r>
            <a:r>
              <a:rPr lang="en-AU" sz="1800" dirty="0"/>
              <a:t>: 1300 795 299 </a:t>
            </a:r>
          </a:p>
          <a:p>
            <a:endParaRPr lang="en-AU" dirty="0"/>
          </a:p>
          <a:p>
            <a:pPr marL="342900" indent="-342900">
              <a:buFont typeface="Arial" panose="020B0604020202020204" pitchFamily="34" charset="0"/>
              <a:buChar char="•"/>
            </a:pPr>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4"/>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212840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4BE-5310-EBD6-A271-6AA28D7A06CD}"/>
              </a:ext>
            </a:extLst>
          </p:cNvPr>
          <p:cNvSpPr>
            <a:spLocks noGrp="1"/>
          </p:cNvSpPr>
          <p:nvPr>
            <p:ph type="title"/>
          </p:nvPr>
        </p:nvSpPr>
        <p:spPr>
          <a:xfrm>
            <a:off x="360000" y="967595"/>
            <a:ext cx="10080000" cy="578463"/>
          </a:xfrm>
        </p:spPr>
        <p:txBody>
          <a:bodyPr/>
          <a:lstStyle/>
          <a:p>
            <a:r>
              <a:rPr lang="en-AU" dirty="0"/>
              <a:t>Agenda</a:t>
            </a:r>
          </a:p>
        </p:txBody>
      </p:sp>
      <p:graphicFrame>
        <p:nvGraphicFramePr>
          <p:cNvPr id="7" name="Table 7">
            <a:extLst>
              <a:ext uri="{FF2B5EF4-FFF2-40B4-BE49-F238E27FC236}">
                <a16:creationId xmlns:a16="http://schemas.microsoft.com/office/drawing/2014/main" id="{9842FD0A-9E42-C6C6-0B08-6646CAE843BB}"/>
              </a:ext>
            </a:extLst>
          </p:cNvPr>
          <p:cNvGraphicFramePr>
            <a:graphicFrameLocks noGrp="1"/>
          </p:cNvGraphicFramePr>
          <p:nvPr>
            <p:ph type="tbl" sz="quarter" idx="13"/>
            <p:extLst>
              <p:ext uri="{D42A27DB-BD31-4B8C-83A1-F6EECF244321}">
                <p14:modId xmlns:p14="http://schemas.microsoft.com/office/powerpoint/2010/main" val="1698329394"/>
              </p:ext>
            </p:extLst>
          </p:nvPr>
        </p:nvGraphicFramePr>
        <p:xfrm>
          <a:off x="360363" y="1908175"/>
          <a:ext cx="11520000" cy="2966720"/>
        </p:xfrm>
        <a:graphic>
          <a:graphicData uri="http://schemas.openxmlformats.org/drawingml/2006/table">
            <a:tbl>
              <a:tblPr firstRow="1" bandRow="1">
                <a:tableStyleId>{5A111915-BE36-4E01-A7E5-04B1672EAD32}</a:tableStyleId>
              </a:tblPr>
              <a:tblGrid>
                <a:gridCol w="6840000">
                  <a:extLst>
                    <a:ext uri="{9D8B030D-6E8A-4147-A177-3AD203B41FA5}">
                      <a16:colId xmlns:a16="http://schemas.microsoft.com/office/drawing/2014/main" val="3074861585"/>
                    </a:ext>
                  </a:extLst>
                </a:gridCol>
                <a:gridCol w="2880000">
                  <a:extLst>
                    <a:ext uri="{9D8B030D-6E8A-4147-A177-3AD203B41FA5}">
                      <a16:colId xmlns:a16="http://schemas.microsoft.com/office/drawing/2014/main" val="1539705932"/>
                    </a:ext>
                  </a:extLst>
                </a:gridCol>
                <a:gridCol w="1800000">
                  <a:extLst>
                    <a:ext uri="{9D8B030D-6E8A-4147-A177-3AD203B41FA5}">
                      <a16:colId xmlns:a16="http://schemas.microsoft.com/office/drawing/2014/main" val="3030700500"/>
                    </a:ext>
                  </a:extLst>
                </a:gridCol>
              </a:tblGrid>
              <a:tr h="370840">
                <a:tc>
                  <a:txBody>
                    <a:bodyPr/>
                    <a:lstStyle/>
                    <a:p>
                      <a:r>
                        <a:rPr lang="en-AU" b="0" dirty="0">
                          <a:latin typeface="Public Sans SemiBold" pitchFamily="2" charset="0"/>
                        </a:rPr>
                        <a:t>Topic</a:t>
                      </a:r>
                    </a:p>
                  </a:txBody>
                  <a:tcPr/>
                </a:tc>
                <a:tc>
                  <a:txBody>
                    <a:bodyPr/>
                    <a:lstStyle/>
                    <a:p>
                      <a:pPr algn="l"/>
                      <a:r>
                        <a:rPr lang="en-AU" b="0" dirty="0">
                          <a:latin typeface="Public Sans SemiBold" pitchFamily="2" charset="0"/>
                        </a:rPr>
                        <a:t>Presenter</a:t>
                      </a:r>
                    </a:p>
                  </a:txBody>
                  <a:tcPr/>
                </a:tc>
                <a:tc>
                  <a:txBody>
                    <a:bodyPr/>
                    <a:lstStyle/>
                    <a:p>
                      <a:pPr algn="l"/>
                      <a:r>
                        <a:rPr lang="en-AU" b="0" dirty="0">
                          <a:latin typeface="Public Sans SemiBold" pitchFamily="2" charset="0"/>
                        </a:rPr>
                        <a:t>Time</a:t>
                      </a:r>
                    </a:p>
                  </a:txBody>
                  <a:tcPr/>
                </a:tc>
                <a:extLst>
                  <a:ext uri="{0D108BD9-81ED-4DB2-BD59-A6C34878D82A}">
                    <a16:rowId xmlns:a16="http://schemas.microsoft.com/office/drawing/2014/main" val="454899640"/>
                  </a:ext>
                </a:extLst>
              </a:tr>
              <a:tr h="370840">
                <a:tc>
                  <a:txBody>
                    <a:bodyPr/>
                    <a:lstStyle/>
                    <a:p>
                      <a:r>
                        <a:rPr lang="en-AU" dirty="0"/>
                        <a:t>1. Show support folder </a:t>
                      </a:r>
                    </a:p>
                  </a:txBody>
                  <a:tcPr/>
                </a:tc>
                <a:tc>
                  <a:txBody>
                    <a:bodyPr/>
                    <a:lstStyle/>
                    <a:p>
                      <a:pPr algn="l"/>
                      <a:r>
                        <a:rPr lang="en-AU" dirty="0"/>
                        <a:t>Kristy Garard</a:t>
                      </a:r>
                    </a:p>
                  </a:txBody>
                  <a:tcPr/>
                </a:tc>
                <a:tc>
                  <a:txBody>
                    <a:bodyPr/>
                    <a:lstStyle/>
                    <a:p>
                      <a:pPr algn="l"/>
                      <a:endParaRPr lang="en-AU" dirty="0"/>
                    </a:p>
                  </a:txBody>
                  <a:tcPr/>
                </a:tc>
                <a:extLst>
                  <a:ext uri="{0D108BD9-81ED-4DB2-BD59-A6C34878D82A}">
                    <a16:rowId xmlns:a16="http://schemas.microsoft.com/office/drawing/2014/main" val="193776073"/>
                  </a:ext>
                </a:extLst>
              </a:tr>
              <a:tr h="370840">
                <a:tc>
                  <a:txBody>
                    <a:bodyPr/>
                    <a:lstStyle/>
                    <a:p>
                      <a:r>
                        <a:rPr lang="en-AU" dirty="0"/>
                        <a:t>2. Questions </a:t>
                      </a:r>
                    </a:p>
                  </a:txBody>
                  <a:tcPr/>
                </a:tc>
                <a:tc>
                  <a:txBody>
                    <a:bodyPr/>
                    <a:lstStyle/>
                    <a:p>
                      <a:pPr algn="l"/>
                      <a:endParaRPr lang="en-AU" dirty="0"/>
                    </a:p>
                  </a:txBody>
                  <a:tcPr/>
                </a:tc>
                <a:tc>
                  <a:txBody>
                    <a:bodyPr/>
                    <a:lstStyle/>
                    <a:p>
                      <a:pPr algn="l"/>
                      <a:endParaRPr lang="en-AU" dirty="0"/>
                    </a:p>
                  </a:txBody>
                  <a:tcPr/>
                </a:tc>
                <a:extLst>
                  <a:ext uri="{0D108BD9-81ED-4DB2-BD59-A6C34878D82A}">
                    <a16:rowId xmlns:a16="http://schemas.microsoft.com/office/drawing/2014/main" val="1831441220"/>
                  </a:ext>
                </a:extLst>
              </a:tr>
              <a:tr h="370840">
                <a:tc>
                  <a:txBody>
                    <a:bodyPr/>
                    <a:lstStyle/>
                    <a:p>
                      <a:endParaRPr lang="en-AU" dirty="0"/>
                    </a:p>
                  </a:txBody>
                  <a:tcPr/>
                </a:tc>
                <a:tc>
                  <a:txBody>
                    <a:bodyPr/>
                    <a:lstStyle/>
                    <a:p>
                      <a:pPr algn="l"/>
                      <a:endParaRPr lang="en-AU" dirty="0"/>
                    </a:p>
                  </a:txBody>
                  <a:tcPr/>
                </a:tc>
                <a:tc>
                  <a:txBody>
                    <a:bodyPr/>
                    <a:lstStyle/>
                    <a:p>
                      <a:pPr algn="l"/>
                      <a:endParaRPr lang="en-AU" dirty="0"/>
                    </a:p>
                  </a:txBody>
                  <a:tcPr/>
                </a:tc>
                <a:extLst>
                  <a:ext uri="{0D108BD9-81ED-4DB2-BD59-A6C34878D82A}">
                    <a16:rowId xmlns:a16="http://schemas.microsoft.com/office/drawing/2014/main" val="3249586124"/>
                  </a:ext>
                </a:extLst>
              </a:tr>
              <a:tr h="370840">
                <a:tc>
                  <a:txBody>
                    <a:bodyPr/>
                    <a:lstStyle/>
                    <a:p>
                      <a:endParaRPr lang="en-AU" dirty="0"/>
                    </a:p>
                  </a:txBody>
                  <a:tcPr/>
                </a:tc>
                <a:tc>
                  <a:txBody>
                    <a:bodyPr/>
                    <a:lstStyle/>
                    <a:p>
                      <a:pPr algn="l"/>
                      <a:endParaRPr lang="en-AU" dirty="0"/>
                    </a:p>
                  </a:txBody>
                  <a:tcPr/>
                </a:tc>
                <a:tc>
                  <a:txBody>
                    <a:bodyPr/>
                    <a:lstStyle/>
                    <a:p>
                      <a:pPr algn="l"/>
                      <a:endParaRPr lang="en-AU" dirty="0"/>
                    </a:p>
                  </a:txBody>
                  <a:tcPr/>
                </a:tc>
                <a:extLst>
                  <a:ext uri="{0D108BD9-81ED-4DB2-BD59-A6C34878D82A}">
                    <a16:rowId xmlns:a16="http://schemas.microsoft.com/office/drawing/2014/main" val="2308197799"/>
                  </a:ext>
                </a:extLst>
              </a:tr>
              <a:tr h="370840">
                <a:tc>
                  <a:txBody>
                    <a:bodyPr/>
                    <a:lstStyle/>
                    <a:p>
                      <a:endParaRPr lang="en-AU" dirty="0"/>
                    </a:p>
                  </a:txBody>
                  <a:tcPr/>
                </a:tc>
                <a:tc>
                  <a:txBody>
                    <a:bodyPr/>
                    <a:lstStyle/>
                    <a:p>
                      <a:pPr algn="l"/>
                      <a:endParaRPr lang="en-AU"/>
                    </a:p>
                  </a:txBody>
                  <a:tcPr/>
                </a:tc>
                <a:tc>
                  <a:txBody>
                    <a:bodyPr/>
                    <a:lstStyle/>
                    <a:p>
                      <a:pPr algn="l"/>
                      <a:endParaRPr lang="en-AU" dirty="0"/>
                    </a:p>
                  </a:txBody>
                  <a:tcPr/>
                </a:tc>
                <a:extLst>
                  <a:ext uri="{0D108BD9-81ED-4DB2-BD59-A6C34878D82A}">
                    <a16:rowId xmlns:a16="http://schemas.microsoft.com/office/drawing/2014/main" val="2848774305"/>
                  </a:ext>
                </a:extLst>
              </a:tr>
              <a:tr h="370840">
                <a:tc>
                  <a:txBody>
                    <a:bodyPr/>
                    <a:lstStyle/>
                    <a:p>
                      <a:endParaRPr lang="en-AU" dirty="0"/>
                    </a:p>
                  </a:txBody>
                  <a:tcPr/>
                </a:tc>
                <a:tc>
                  <a:txBody>
                    <a:bodyPr/>
                    <a:lstStyle/>
                    <a:p>
                      <a:pPr algn="l"/>
                      <a:endParaRPr lang="en-AU" dirty="0"/>
                    </a:p>
                  </a:txBody>
                  <a:tcPr/>
                </a:tc>
                <a:tc>
                  <a:txBody>
                    <a:bodyPr/>
                    <a:lstStyle/>
                    <a:p>
                      <a:pPr algn="l"/>
                      <a:endParaRPr lang="en-AU" dirty="0"/>
                    </a:p>
                  </a:txBody>
                  <a:tcPr/>
                </a:tc>
                <a:extLst>
                  <a:ext uri="{0D108BD9-81ED-4DB2-BD59-A6C34878D82A}">
                    <a16:rowId xmlns:a16="http://schemas.microsoft.com/office/drawing/2014/main" val="138137953"/>
                  </a:ext>
                </a:extLst>
              </a:tr>
              <a:tr h="370840">
                <a:tc>
                  <a:txBody>
                    <a:bodyPr/>
                    <a:lstStyle/>
                    <a:p>
                      <a:endParaRPr lang="en-AU" dirty="0"/>
                    </a:p>
                  </a:txBody>
                  <a:tcPr/>
                </a:tc>
                <a:tc>
                  <a:txBody>
                    <a:bodyPr/>
                    <a:lstStyle/>
                    <a:p>
                      <a:pPr algn="l"/>
                      <a:endParaRPr lang="en-AU" dirty="0"/>
                    </a:p>
                  </a:txBody>
                  <a:tcPr/>
                </a:tc>
                <a:tc>
                  <a:txBody>
                    <a:bodyPr/>
                    <a:lstStyle/>
                    <a:p>
                      <a:pPr algn="l"/>
                      <a:endParaRPr lang="en-AU" dirty="0"/>
                    </a:p>
                  </a:txBody>
                  <a:tcPr/>
                </a:tc>
                <a:extLst>
                  <a:ext uri="{0D108BD9-81ED-4DB2-BD59-A6C34878D82A}">
                    <a16:rowId xmlns:a16="http://schemas.microsoft.com/office/drawing/2014/main" val="3051943933"/>
                  </a:ext>
                </a:extLst>
              </a:tr>
            </a:tbl>
          </a:graphicData>
        </a:graphic>
      </p:graphicFrame>
      <p:sp>
        <p:nvSpPr>
          <p:cNvPr id="5" name="Slide Number Placeholder 4">
            <a:extLst>
              <a:ext uri="{FF2B5EF4-FFF2-40B4-BE49-F238E27FC236}">
                <a16:creationId xmlns:a16="http://schemas.microsoft.com/office/drawing/2014/main" id="{08E2E58B-3CDA-39AD-4C45-4AC0E8D40AA0}"/>
              </a:ext>
            </a:extLst>
          </p:cNvPr>
          <p:cNvSpPr>
            <a:spLocks noGrp="1"/>
          </p:cNvSpPr>
          <p:nvPr>
            <p:ph type="sldNum" sz="quarter" idx="14"/>
          </p:nvPr>
        </p:nvSpPr>
        <p:spPr/>
        <p:txBody>
          <a:bodyPr/>
          <a:lstStyle/>
          <a:p>
            <a:fld id="{10A01DC5-1685-4615-8240-15192985C6A2}" type="slidenum">
              <a:rPr lang="en-AU" smtClean="0"/>
              <a:pPr/>
              <a:t>3</a:t>
            </a:fld>
            <a:endParaRPr lang="en-AU" dirty="0"/>
          </a:p>
        </p:txBody>
      </p:sp>
      <p:sp>
        <p:nvSpPr>
          <p:cNvPr id="8" name="Text Placeholder 4">
            <a:extLst>
              <a:ext uri="{FF2B5EF4-FFF2-40B4-BE49-F238E27FC236}">
                <a16:creationId xmlns:a16="http://schemas.microsoft.com/office/drawing/2014/main" id="{5E36F302-3338-4A00-8165-E9C7A4BE2A9E}"/>
              </a:ext>
            </a:extLst>
          </p:cNvPr>
          <p:cNvSpPr txBox="1">
            <a:spLocks/>
          </p:cNvSpPr>
          <p:nvPr/>
        </p:nvSpPr>
        <p:spPr>
          <a:xfrm>
            <a:off x="360000" y="354894"/>
            <a:ext cx="9720000" cy="357142"/>
          </a:xfrm>
          <a:prstGeom prst="rect">
            <a:avLst/>
          </a:prstGeom>
        </p:spPr>
        <p:txBody>
          <a:bodyPr vert="horz" lIns="0" tIns="0" rIns="0" bIns="0" rtlCol="0">
            <a:noAutofit/>
          </a:bodyPr>
          <a:lstStyle>
            <a:lvl1pPr marL="0" indent="0" algn="l" defTabSz="914377" rtl="0" eaLnBrk="1" latinLnBrk="0" hangingPunct="1">
              <a:lnSpc>
                <a:spcPct val="90000"/>
              </a:lnSpc>
              <a:spcBef>
                <a:spcPts val="0"/>
              </a:spcBef>
              <a:spcAft>
                <a:spcPts val="0"/>
              </a:spcAft>
              <a:buFont typeface="Arial" panose="020B0604020202020204" pitchFamily="34" charset="0"/>
              <a:buNone/>
              <a:defRPr sz="1400" b="0" kern="1200">
                <a:solidFill>
                  <a:schemeClr val="tx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0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1"/>
                </a:solidFill>
                <a:effectLst/>
                <a:uLnTx/>
                <a:uFillTx/>
                <a:latin typeface="Public Sans SemiBold" pitchFamily="2" charset="0"/>
                <a:ea typeface="+mn-ea"/>
                <a:cs typeface="+mn-cs"/>
              </a:rPr>
              <a:t>Department of Primary Industries</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dirty="0">
                <a:solidFill>
                  <a:schemeClr val="accent1"/>
                </a:solidFill>
              </a:rPr>
              <a:t>and Regional Development</a:t>
            </a:r>
            <a:endParaRPr kumimoji="0" lang="en-US" sz="1200" b="0" i="0" u="none" strike="noStrike" kern="1200" cap="none" spc="0" normalizeH="0" baseline="0" noProof="0" dirty="0">
              <a:ln>
                <a:noFill/>
              </a:ln>
              <a:solidFill>
                <a:schemeClr val="accent1"/>
              </a:solidFill>
              <a:effectLst/>
              <a:uLnTx/>
              <a:uFillTx/>
              <a:latin typeface="Public Sans SemiBold" pitchFamily="2" charset="0"/>
              <a:ea typeface="+mn-ea"/>
              <a:cs typeface="+mn-cs"/>
            </a:endParaRPr>
          </a:p>
        </p:txBody>
      </p:sp>
    </p:spTree>
    <p:extLst>
      <p:ext uri="{BB962C8B-B14F-4D97-AF65-F5344CB8AC3E}">
        <p14:creationId xmlns:p14="http://schemas.microsoft.com/office/powerpoint/2010/main" val="410702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EFBB-4FA8-494A-9EC0-03E4A818F075}"/>
              </a:ext>
            </a:extLst>
          </p:cNvPr>
          <p:cNvSpPr>
            <a:spLocks noGrp="1"/>
          </p:cNvSpPr>
          <p:nvPr>
            <p:ph type="title"/>
          </p:nvPr>
        </p:nvSpPr>
        <p:spPr>
          <a:xfrm>
            <a:off x="5400000" y="1079088"/>
            <a:ext cx="5400000" cy="557775"/>
          </a:xfrm>
        </p:spPr>
        <p:txBody>
          <a:bodyPr/>
          <a:lstStyle/>
          <a:p>
            <a:r>
              <a:rPr lang="en-AU"/>
              <a:t>Introduction</a:t>
            </a:r>
          </a:p>
        </p:txBody>
      </p:sp>
      <p:sp>
        <p:nvSpPr>
          <p:cNvPr id="3" name="Text Placeholder 2">
            <a:extLst>
              <a:ext uri="{FF2B5EF4-FFF2-40B4-BE49-F238E27FC236}">
                <a16:creationId xmlns:a16="http://schemas.microsoft.com/office/drawing/2014/main" id="{21C2DA63-CD21-43CA-8FB6-0CD6077CFE0A}"/>
              </a:ext>
            </a:extLst>
          </p:cNvPr>
          <p:cNvSpPr>
            <a:spLocks noGrp="1"/>
          </p:cNvSpPr>
          <p:nvPr>
            <p:ph type="body" sz="quarter" idx="14"/>
          </p:nvPr>
        </p:nvSpPr>
        <p:spPr/>
        <p:txBody>
          <a:bodyPr vert="horz" lIns="0" tIns="0" rIns="0" bIns="0" rtlCol="0" anchor="t">
            <a:noAutofit/>
          </a:bodyPr>
          <a:lstStyle/>
          <a:p>
            <a:r>
              <a:rPr lang="en-US" sz="1200"/>
              <a:t>This folder has been developed by the Animal Biosecurity Traceability Team within the NSW Department of Primary Industries and Regional Development (DPIRD) to support your agricultural show.</a:t>
            </a:r>
            <a:endParaRPr lang="en-AU" sz="1200"/>
          </a:p>
          <a:p>
            <a:r>
              <a:rPr lang="en-US" sz="1200"/>
              <a:t>It is designed to be a practical, easy-to-use resource for show committees, helping to meet National Livestock Identification System (NLIS) and livestock movement requirements.</a:t>
            </a:r>
            <a:endParaRPr lang="en-AU" sz="1200"/>
          </a:p>
          <a:p>
            <a:r>
              <a:rPr lang="en-US" sz="1200"/>
              <a:t>Inside you’ll find helpful checklists and guidance to assist producers, stewards, and committee members with managing livestock attendance at shows.</a:t>
            </a:r>
            <a:endParaRPr lang="en-AU" sz="1200"/>
          </a:p>
          <a:p>
            <a:r>
              <a:rPr lang="en-US" sz="1200"/>
              <a:t>We recommend storing the folder in the show office and reviewing its contents every 6–12 months. Please record the date of the most recent update on the front cover.</a:t>
            </a:r>
            <a:endParaRPr lang="en-AU" sz="1200"/>
          </a:p>
          <a:p>
            <a:r>
              <a:rPr lang="en-US" sz="1200"/>
              <a:t>For the latest information and tools:</a:t>
            </a:r>
            <a:endParaRPr lang="en-AU" sz="1200"/>
          </a:p>
          <a:p>
            <a:pPr lvl="0"/>
            <a:r>
              <a:rPr lang="en-US" sz="1200"/>
              <a:t>Visit the </a:t>
            </a:r>
            <a:r>
              <a:rPr lang="en-US" sz="1200" b="1" err="1"/>
              <a:t>AgShows</a:t>
            </a:r>
            <a:r>
              <a:rPr lang="en-US" sz="1200" b="1"/>
              <a:t> NSW website</a:t>
            </a:r>
            <a:r>
              <a:rPr lang="en-US" sz="1200"/>
              <a:t> (under the Resources section).</a:t>
            </a:r>
            <a:endParaRPr lang="en-AU" sz="1200"/>
          </a:p>
          <a:p>
            <a:pPr lvl="0"/>
            <a:r>
              <a:rPr lang="en-US" sz="1200"/>
              <a:t>Refer to the </a:t>
            </a:r>
            <a:r>
              <a:rPr lang="en-US" sz="1200" b="1"/>
              <a:t>NLIS database ‘Tech Tips’ section</a:t>
            </a:r>
            <a:r>
              <a:rPr lang="en-US" sz="1200"/>
              <a:t> under Help for current uploading instructions.</a:t>
            </a:r>
            <a:endParaRPr lang="en-AU" sz="1200"/>
          </a:p>
          <a:p>
            <a:pPr lvl="0"/>
            <a:r>
              <a:rPr lang="en-US" sz="1200"/>
              <a:t>Contact DPIRD on </a:t>
            </a:r>
            <a:r>
              <a:rPr lang="en-US" sz="1200" u="sng">
                <a:hlinkClick r:id="rId2"/>
              </a:rPr>
              <a:t>livestock.traceability@dpird.nsw.gov.au</a:t>
            </a:r>
            <a:r>
              <a:rPr lang="en-US" sz="1200"/>
              <a:t> or call 1300 720 405</a:t>
            </a:r>
            <a:endParaRPr lang="en-AU" sz="1200"/>
          </a:p>
          <a:p>
            <a:endParaRPr lang="en-AU"/>
          </a:p>
        </p:txBody>
      </p:sp>
      <p:pic>
        <p:nvPicPr>
          <p:cNvPr id="5" name="Picture Placeholder 4" descr="A road leading to a green field&#10;&#10;Description automatically generated">
            <a:extLst>
              <a:ext uri="{FF2B5EF4-FFF2-40B4-BE49-F238E27FC236}">
                <a16:creationId xmlns:a16="http://schemas.microsoft.com/office/drawing/2014/main" id="{EC03F538-B1EF-424E-9C83-16EF59DBF90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544" r="9544"/>
          <a:stretch>
            <a:fillRect/>
          </a:stretch>
        </p:blipFill>
        <p:spPr/>
      </p:pic>
      <p:sp>
        <p:nvSpPr>
          <p:cNvPr id="6" name="Slide Number Placeholder 5">
            <a:extLst>
              <a:ext uri="{FF2B5EF4-FFF2-40B4-BE49-F238E27FC236}">
                <a16:creationId xmlns:a16="http://schemas.microsoft.com/office/drawing/2014/main" id="{D0E1AA95-1AE9-4E68-9DB1-53BCD673B802}"/>
              </a:ext>
            </a:extLst>
          </p:cNvPr>
          <p:cNvSpPr>
            <a:spLocks noGrp="1"/>
          </p:cNvSpPr>
          <p:nvPr>
            <p:ph type="sldNum" sz="quarter" idx="16"/>
          </p:nvPr>
        </p:nvSpPr>
        <p:spPr/>
        <p:txBody>
          <a:bodyPr/>
          <a:lstStyle/>
          <a:p>
            <a:fld id="{10A01DC5-1685-4615-8240-15192985C6A2}" type="slidenum">
              <a:rPr lang="en-AU" smtClean="0"/>
              <a:pPr/>
              <a:t>4</a:t>
            </a:fld>
            <a:endParaRPr lang="en-AU"/>
          </a:p>
        </p:txBody>
      </p:sp>
      <p:sp>
        <p:nvSpPr>
          <p:cNvPr id="7" name="Text Placeholder 4">
            <a:extLst>
              <a:ext uri="{FF2B5EF4-FFF2-40B4-BE49-F238E27FC236}">
                <a16:creationId xmlns:a16="http://schemas.microsoft.com/office/drawing/2014/main" id="{E6AB1E08-20A4-4E45-8BF0-D8288E58616D}"/>
              </a:ext>
            </a:extLst>
          </p:cNvPr>
          <p:cNvSpPr txBox="1">
            <a:spLocks/>
          </p:cNvSpPr>
          <p:nvPr/>
        </p:nvSpPr>
        <p:spPr>
          <a:xfrm>
            <a:off x="5400000" y="354894"/>
            <a:ext cx="4680000" cy="357142"/>
          </a:xfrm>
          <a:prstGeom prst="rect">
            <a:avLst/>
          </a:prstGeom>
        </p:spPr>
        <p:txBody>
          <a:bodyPr vert="horz" lIns="0" tIns="0" rIns="0" bIns="0" rtlCol="0">
            <a:noAutofit/>
          </a:bodyPr>
          <a:lstStyle>
            <a:lvl1pPr marL="0" indent="0" algn="l" defTabSz="914377" rtl="0" eaLnBrk="1" latinLnBrk="0" hangingPunct="1">
              <a:lnSpc>
                <a:spcPct val="90000"/>
              </a:lnSpc>
              <a:spcBef>
                <a:spcPts val="0"/>
              </a:spcBef>
              <a:spcAft>
                <a:spcPts val="0"/>
              </a:spcAft>
              <a:buFont typeface="Arial" panose="020B0604020202020204" pitchFamily="34" charset="0"/>
              <a:buNone/>
              <a:defRPr sz="1400" b="0" kern="1200">
                <a:solidFill>
                  <a:schemeClr val="tx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0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accent1"/>
                </a:solidFill>
                <a:effectLst/>
                <a:uLnTx/>
                <a:uFillTx/>
                <a:latin typeface="Public Sans SemiBold" pitchFamily="2" charset="0"/>
                <a:ea typeface="+mn-ea"/>
                <a:cs typeface="+mn-cs"/>
              </a:rPr>
              <a:t>Department of Primary Industries</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a:solidFill>
                  <a:schemeClr val="accent1"/>
                </a:solidFill>
              </a:rPr>
              <a:t>and Regional Development</a:t>
            </a:r>
            <a:endParaRPr kumimoji="0" lang="en-US" sz="1200" b="0" i="0" u="none" strike="noStrike" kern="1200" cap="none" spc="0" normalizeH="0" baseline="0" noProof="0">
              <a:ln>
                <a:noFill/>
              </a:ln>
              <a:solidFill>
                <a:schemeClr val="accent1"/>
              </a:solidFill>
              <a:effectLst/>
              <a:uLnTx/>
              <a:uFillTx/>
              <a:latin typeface="Public Sans SemiBold" pitchFamily="2" charset="0"/>
              <a:ea typeface="+mn-ea"/>
              <a:cs typeface="+mn-cs"/>
            </a:endParaRPr>
          </a:p>
        </p:txBody>
      </p:sp>
      <p:pic>
        <p:nvPicPr>
          <p:cNvPr id="9" name="Picture 8">
            <a:extLst>
              <a:ext uri="{FF2B5EF4-FFF2-40B4-BE49-F238E27FC236}">
                <a16:creationId xmlns:a16="http://schemas.microsoft.com/office/drawing/2014/main" id="{8442CBB4-B35E-D709-C4D6-FEBB9D1D87C8}"/>
              </a:ext>
            </a:extLst>
          </p:cNvPr>
          <p:cNvPicPr>
            <a:picLocks noChangeAspect="1"/>
          </p:cNvPicPr>
          <p:nvPr/>
        </p:nvPicPr>
        <p:blipFill>
          <a:blip r:embed="rId4"/>
          <a:stretch>
            <a:fillRect/>
          </a:stretch>
        </p:blipFill>
        <p:spPr>
          <a:xfrm>
            <a:off x="-1" y="0"/>
            <a:ext cx="5039999" cy="6858000"/>
          </a:xfrm>
          <a:prstGeom prst="rect">
            <a:avLst/>
          </a:prstGeom>
        </p:spPr>
      </p:pic>
    </p:spTree>
    <p:extLst>
      <p:ext uri="{BB962C8B-B14F-4D97-AF65-F5344CB8AC3E}">
        <p14:creationId xmlns:p14="http://schemas.microsoft.com/office/powerpoint/2010/main" val="348286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C344A9-D462-9A04-A600-2779DF19C837}"/>
              </a:ext>
            </a:extLst>
          </p:cNvPr>
          <p:cNvSpPr>
            <a:spLocks noGrp="1"/>
          </p:cNvSpPr>
          <p:nvPr>
            <p:ph type="title"/>
          </p:nvPr>
        </p:nvSpPr>
        <p:spPr>
          <a:xfrm>
            <a:off x="360000" y="360000"/>
            <a:ext cx="10080000" cy="701884"/>
          </a:xfrm>
        </p:spPr>
        <p:txBody>
          <a:bodyPr anchor="t">
            <a:normAutofit/>
          </a:bodyPr>
          <a:lstStyle/>
          <a:p>
            <a:r>
              <a:rPr lang="en-AU" b="1" dirty="0"/>
              <a:t>Pre-Show Emails</a:t>
            </a:r>
            <a:endParaRPr lang="en-AU" dirty="0"/>
          </a:p>
        </p:txBody>
      </p:sp>
      <p:sp>
        <p:nvSpPr>
          <p:cNvPr id="4" name="Slide Number Placeholder 3">
            <a:extLst>
              <a:ext uri="{FF2B5EF4-FFF2-40B4-BE49-F238E27FC236}">
                <a16:creationId xmlns:a16="http://schemas.microsoft.com/office/drawing/2014/main" id="{4CFBD529-E417-D73A-B648-09DD6CA4C9BD}"/>
              </a:ext>
            </a:extLst>
          </p:cNvPr>
          <p:cNvSpPr>
            <a:spLocks noGrp="1"/>
          </p:cNvSpPr>
          <p:nvPr>
            <p:ph type="sldNum" sz="quarter" idx="14"/>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graphicFrame>
        <p:nvGraphicFramePr>
          <p:cNvPr id="23" name="Table Placeholder 2">
            <a:extLst>
              <a:ext uri="{FF2B5EF4-FFF2-40B4-BE49-F238E27FC236}">
                <a16:creationId xmlns:a16="http://schemas.microsoft.com/office/drawing/2014/main" id="{C360D8DF-D4CE-E61A-FB57-320080BE697A}"/>
              </a:ext>
            </a:extLst>
          </p:cNvPr>
          <p:cNvGraphicFramePr/>
          <p:nvPr>
            <p:extLst>
              <p:ext uri="{D42A27DB-BD31-4B8C-83A1-F6EECF244321}">
                <p14:modId xmlns:p14="http://schemas.microsoft.com/office/powerpoint/2010/main" val="3581832965"/>
              </p:ext>
            </p:extLst>
          </p:nvPr>
        </p:nvGraphicFramePr>
        <p:xfrm>
          <a:off x="360362" y="1790700"/>
          <a:ext cx="11483638" cy="4509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81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A118-58FD-9E0A-90C7-6FC99BD3CDA6}"/>
              </a:ext>
            </a:extLst>
          </p:cNvPr>
          <p:cNvSpPr>
            <a:spLocks noGrp="1"/>
          </p:cNvSpPr>
          <p:nvPr>
            <p:ph type="title"/>
          </p:nvPr>
        </p:nvSpPr>
        <p:spPr/>
        <p:txBody>
          <a:bodyPr/>
          <a:lstStyle/>
          <a:p>
            <a:pPr algn="ctr"/>
            <a:r>
              <a:rPr lang="en-US"/>
              <a:t>Petting Zoo/ Animal Nursery at your show or </a:t>
            </a:r>
            <a:r>
              <a:rPr lang="en-US" dirty="0"/>
              <a:t>event. </a:t>
            </a:r>
            <a:endParaRPr lang="en-US"/>
          </a:p>
        </p:txBody>
      </p:sp>
      <p:pic>
        <p:nvPicPr>
          <p:cNvPr id="6" name="Content Placeholder 5" descr="Sydney Family Show at Entertainment Quarter Moore Park | St George ...">
            <a:extLst>
              <a:ext uri="{FF2B5EF4-FFF2-40B4-BE49-F238E27FC236}">
                <a16:creationId xmlns:a16="http://schemas.microsoft.com/office/drawing/2014/main" id="{5FA2B325-04AB-83C6-685B-B6B41A842C16}"/>
              </a:ext>
            </a:extLst>
          </p:cNvPr>
          <p:cNvPicPr>
            <a:picLocks noGrp="1" noChangeAspect="1"/>
          </p:cNvPicPr>
          <p:nvPr>
            <p:ph sz="half" idx="1"/>
          </p:nvPr>
        </p:nvPicPr>
        <p:blipFill>
          <a:blip r:embed="rId2"/>
          <a:stretch>
            <a:fillRect/>
          </a:stretch>
        </p:blipFill>
        <p:spPr>
          <a:xfrm>
            <a:off x="360363" y="1906389"/>
            <a:ext cx="5614987" cy="4107259"/>
          </a:xfrm>
          <a:prstGeom prst="rect">
            <a:avLst/>
          </a:prstGeom>
        </p:spPr>
      </p:pic>
      <p:sp>
        <p:nvSpPr>
          <p:cNvPr id="5" name="Slide Number Placeholder 4">
            <a:extLst>
              <a:ext uri="{FF2B5EF4-FFF2-40B4-BE49-F238E27FC236}">
                <a16:creationId xmlns:a16="http://schemas.microsoft.com/office/drawing/2014/main" id="{1B0FFEB5-8E73-CD4A-DA65-2F0F372910DE}"/>
              </a:ext>
            </a:extLst>
          </p:cNvPr>
          <p:cNvSpPr>
            <a:spLocks noGrp="1"/>
          </p:cNvSpPr>
          <p:nvPr>
            <p:ph type="sldNum" sz="quarter" idx="10"/>
          </p:nvPr>
        </p:nvSpPr>
        <p:spPr/>
        <p:txBody>
          <a:bodyPr/>
          <a:lstStyle/>
          <a:p>
            <a:fld id="{10A01DC5-1685-4615-8240-15192985C6A2}" type="slidenum">
              <a:rPr lang="en-AU" smtClean="0"/>
              <a:pPr/>
              <a:t>6</a:t>
            </a:fld>
            <a:endParaRPr lang="en-AU"/>
          </a:p>
        </p:txBody>
      </p:sp>
      <p:sp>
        <p:nvSpPr>
          <p:cNvPr id="9" name="Content Placeholder 8">
            <a:extLst>
              <a:ext uri="{FF2B5EF4-FFF2-40B4-BE49-F238E27FC236}">
                <a16:creationId xmlns:a16="http://schemas.microsoft.com/office/drawing/2014/main" id="{3228D3D0-B0B8-8830-A190-806CFB9F2D77}"/>
              </a:ext>
            </a:extLst>
          </p:cNvPr>
          <p:cNvSpPr>
            <a:spLocks noGrp="1"/>
          </p:cNvSpPr>
          <p:nvPr>
            <p:ph sz="half" idx="2"/>
          </p:nvPr>
        </p:nvSpPr>
        <p:spPr/>
        <p:txBody>
          <a:bodyPr vert="horz" lIns="0" tIns="0" rIns="0" bIns="0" rtlCol="0" anchor="t">
            <a:noAutofit/>
          </a:bodyPr>
          <a:lstStyle/>
          <a:p>
            <a:r>
              <a:rPr lang="en-US" dirty="0"/>
              <a:t>If your show </a:t>
            </a:r>
            <a:r>
              <a:rPr lang="en-US" b="1" dirty="0"/>
              <a:t>hires a registered business</a:t>
            </a:r>
            <a:r>
              <a:rPr lang="en-US" dirty="0"/>
              <a:t> to provide a petting zoo or animal nursery, the animals are covered under the E</a:t>
            </a:r>
            <a:r>
              <a:rPr lang="en-US" i="1" dirty="0"/>
              <a:t>xhibited animals Act</a:t>
            </a:r>
            <a:r>
              <a:rPr lang="en-US" dirty="0"/>
              <a:t> -  recording their movements is the </a:t>
            </a:r>
            <a:r>
              <a:rPr lang="en-US" b="1" dirty="0"/>
              <a:t>business's responsibility.</a:t>
            </a:r>
            <a:endParaRPr lang="en-US" dirty="0"/>
          </a:p>
          <a:p>
            <a:endParaRPr lang="en-US" dirty="0"/>
          </a:p>
          <a:p>
            <a:r>
              <a:rPr lang="en-US" dirty="0"/>
              <a:t>If your </a:t>
            </a:r>
            <a:r>
              <a:rPr lang="en-US" b="1" dirty="0"/>
              <a:t>show committee </a:t>
            </a:r>
            <a:r>
              <a:rPr lang="en-US" b="1" err="1"/>
              <a:t>organises</a:t>
            </a:r>
            <a:r>
              <a:rPr lang="en-US" b="1" dirty="0"/>
              <a:t> or supplies the animals </a:t>
            </a:r>
            <a:r>
              <a:rPr lang="en-US" dirty="0"/>
              <a:t>for the petting zoo or nursery, then those animals must be tagged with NLIS approved identifiers and their movements recorded, just like any other livestock that attends your show. </a:t>
            </a:r>
            <a:endParaRPr lang="en-US"/>
          </a:p>
        </p:txBody>
      </p:sp>
    </p:spTree>
    <p:extLst>
      <p:ext uri="{BB962C8B-B14F-4D97-AF65-F5344CB8AC3E}">
        <p14:creationId xmlns:p14="http://schemas.microsoft.com/office/powerpoint/2010/main" val="72185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E7FEBE-90FF-B084-33EF-60FF6BED09E7}"/>
              </a:ext>
            </a:extLst>
          </p:cNvPr>
          <p:cNvSpPr>
            <a:spLocks noChangeArrowheads="1"/>
          </p:cNvSpPr>
          <p:nvPr/>
        </p:nvSpPr>
        <p:spPr bwMode="auto">
          <a:xfrm>
            <a:off x="360000" y="360000"/>
            <a:ext cx="10080000" cy="100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defTabSz="914377" fontAlgn="base">
              <a:lnSpc>
                <a:spcPct val="90000"/>
              </a:lnSpc>
              <a:spcBef>
                <a:spcPct val="0"/>
              </a:spcBef>
              <a:spcAft>
                <a:spcPts val="600"/>
              </a:spcAft>
              <a:buClrTx/>
              <a:buSzTx/>
              <a:tabLst/>
            </a:pPr>
            <a:r>
              <a:rPr kumimoji="0" lang="en-US" altLang="en-US" sz="2000" b="0" i="0" u="none" strike="noStrike" cap="none" normalizeH="0" baseline="0" dirty="0">
                <a:ln>
                  <a:noFill/>
                </a:ln>
                <a:effectLst/>
                <a:latin typeface="+mj-lt"/>
                <a:ea typeface="+mj-ea"/>
                <a:cs typeface="+mj-cs"/>
              </a:rPr>
              <a:t>To meet your NLIS requirements and enable livestock movements to be uploaded into the NLIS database, you must register for a SPORTEVENT account via </a:t>
            </a:r>
            <a:r>
              <a:rPr kumimoji="0" lang="en-US" altLang="en-US" sz="2000" b="0" i="0" u="none" strike="noStrike" cap="none" normalizeH="0" baseline="0" dirty="0">
                <a:ln>
                  <a:noFill/>
                </a:ln>
                <a:effectLst/>
                <a:latin typeface="+mj-lt"/>
                <a:ea typeface="+mj-ea"/>
                <a:cs typeface="+mj-cs"/>
                <a:hlinkClick r:id="rId2">
                  <a:extLst>
                    <a:ext uri="{A12FA001-AC4F-418D-AE19-62706E023703}">
                      <ahyp:hlinkClr xmlns:ahyp="http://schemas.microsoft.com/office/drawing/2018/hyperlinkcolor" val="tx"/>
                    </a:ext>
                  </a:extLst>
                </a:hlinkClick>
              </a:rPr>
              <a:t>Register | NLIS - Australia's system for identification and traceability of livestock</a:t>
            </a:r>
            <a:r>
              <a:rPr kumimoji="0" lang="en-US" altLang="en-US" sz="2000" b="0" i="0" u="none" strike="noStrike" cap="none" normalizeH="0" baseline="0" dirty="0">
                <a:ln>
                  <a:noFill/>
                </a:ln>
                <a:effectLst/>
                <a:latin typeface="+mj-lt"/>
                <a:ea typeface="+mj-ea"/>
                <a:cs typeface="+mj-cs"/>
              </a:rPr>
              <a:t> </a:t>
            </a:r>
          </a:p>
          <a:p>
            <a:pPr marL="0" marR="0" lvl="0" indent="0" defTabSz="914377" fontAlgn="base">
              <a:lnSpc>
                <a:spcPct val="90000"/>
              </a:lnSpc>
              <a:spcBef>
                <a:spcPct val="0"/>
              </a:spcBef>
              <a:spcAft>
                <a:spcPts val="600"/>
              </a:spcAft>
              <a:buClrTx/>
              <a:buSzTx/>
              <a:tabLst/>
            </a:pPr>
            <a:endParaRPr kumimoji="0" lang="en-US" altLang="en-US" sz="1700" b="0" i="0" u="none" strike="noStrike" cap="none" normalizeH="0" baseline="0" dirty="0">
              <a:ln>
                <a:noFill/>
              </a:ln>
              <a:effectLst/>
              <a:latin typeface="+mj-lt"/>
              <a:ea typeface="+mj-ea"/>
              <a:cs typeface="+mj-cs"/>
            </a:endParaRPr>
          </a:p>
        </p:txBody>
      </p:sp>
      <p:pic>
        <p:nvPicPr>
          <p:cNvPr id="1025" name="Picture 1">
            <a:extLst>
              <a:ext uri="{FF2B5EF4-FFF2-40B4-BE49-F238E27FC236}">
                <a16:creationId xmlns:a16="http://schemas.microsoft.com/office/drawing/2014/main" id="{F0D666BD-F803-20A3-7192-2CB170C7F03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1548000" y="1800000"/>
            <a:ext cx="3240000" cy="4320000"/>
          </a:xfrm>
          <a:prstGeom prst="rect">
            <a:avLst/>
          </a:prstGeom>
          <a:solidFill>
            <a:srgbClr val="FFFFFF"/>
          </a:solidFill>
        </p:spPr>
      </p:pic>
      <p:sp>
        <p:nvSpPr>
          <p:cNvPr id="4" name="Rectangle 3">
            <a:extLst>
              <a:ext uri="{FF2B5EF4-FFF2-40B4-BE49-F238E27FC236}">
                <a16:creationId xmlns:a16="http://schemas.microsoft.com/office/drawing/2014/main" id="{3BB530F4-335A-58DD-7B5E-C32B42F6988D}"/>
              </a:ext>
            </a:extLst>
          </p:cNvPr>
          <p:cNvSpPr>
            <a:spLocks noChangeArrowheads="1"/>
          </p:cNvSpPr>
          <p:nvPr/>
        </p:nvSpPr>
        <p:spPr bwMode="auto">
          <a:xfrm>
            <a:off x="6228000" y="1800000"/>
            <a:ext cx="5616000" cy="4320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Ctr="0" compatLnSpc="1">
            <a:prstTxWarp prst="textNoShape">
              <a:avLst/>
            </a:prstTxWarp>
            <a:normAutofit/>
          </a:bodyPr>
          <a:lstStyle/>
          <a:p>
            <a:pPr marR="0" lvl="0" defTabSz="914377" fontAlgn="base">
              <a:spcAft>
                <a:spcPts val="1200"/>
              </a:spcAft>
              <a:buClrTx/>
              <a:buSzTx/>
              <a:tabLst/>
            </a:pPr>
            <a:r>
              <a:rPr kumimoji="0" lang="en-US" altLang="en-US" sz="2000" b="0" i="0" u="none" strike="noStrike" cap="none" normalizeH="0" baseline="0" dirty="0">
                <a:ln>
                  <a:noFill/>
                </a:ln>
                <a:effectLst/>
              </a:rPr>
              <a:t> As part of our </a:t>
            </a:r>
            <a:r>
              <a:rPr kumimoji="0" lang="en-US" altLang="en-US" sz="2000" b="0" i="0" u="none" strike="noStrike" cap="none" normalizeH="0" baseline="0" dirty="0" err="1">
                <a:ln>
                  <a:noFill/>
                </a:ln>
                <a:effectLst/>
              </a:rPr>
              <a:t>AgShows</a:t>
            </a:r>
            <a:r>
              <a:rPr kumimoji="0" lang="en-US" altLang="en-US" sz="2000" b="0" i="0" u="none" strike="noStrike" cap="none" normalizeH="0" baseline="0" dirty="0">
                <a:ln>
                  <a:noFill/>
                </a:ln>
                <a:effectLst/>
              </a:rPr>
              <a:t> Project, we are streamlining the process to help show society members obtain </a:t>
            </a:r>
            <a:r>
              <a:rPr kumimoji="0" lang="en-US" altLang="en-US" sz="2000" b="0" i="0" u="none" strike="noStrike" cap="none" normalizeH="0" baseline="0" dirty="0" err="1">
                <a:ln>
                  <a:noFill/>
                </a:ln>
                <a:effectLst/>
              </a:rPr>
              <a:t>authorisation</a:t>
            </a:r>
            <a:r>
              <a:rPr kumimoji="0" lang="en-US" altLang="en-US" sz="2000" b="0" i="0" u="none" strike="noStrike" cap="none" normalizeH="0" baseline="0" dirty="0">
                <a:ln>
                  <a:noFill/>
                </a:ln>
                <a:effectLst/>
              </a:rPr>
              <a:t> for these accounts more easily. </a:t>
            </a:r>
          </a:p>
          <a:p>
            <a:pPr marR="0" lvl="0" defTabSz="914377" fontAlgn="base">
              <a:spcAft>
                <a:spcPts val="1200"/>
              </a:spcAft>
              <a:buClrTx/>
              <a:buSzTx/>
              <a:tabLst/>
            </a:pPr>
            <a:r>
              <a:rPr kumimoji="0" lang="en-US" altLang="ja-JP" sz="2000" b="0" i="0" u="none" strike="noStrike" cap="none" normalizeH="0" baseline="0" dirty="0">
                <a:ln>
                  <a:noFill/>
                </a:ln>
                <a:effectLst/>
              </a:rPr>
              <a:t>Applicants can be approved using one of the following methods: </a:t>
            </a:r>
          </a:p>
          <a:p>
            <a:pPr marL="342900" marR="0" lvl="0" indent="-342900" defTabSz="914377" fontAlgn="base">
              <a:spcAft>
                <a:spcPts val="1200"/>
              </a:spcAft>
              <a:buClrTx/>
              <a:buSzTx/>
              <a:buFont typeface="Arial" panose="020B0604020202020204" pitchFamily="34" charset="0"/>
              <a:buChar char="•"/>
              <a:tabLst/>
            </a:pPr>
            <a:r>
              <a:rPr kumimoji="0" lang="en-US" altLang="ja-JP" sz="2000" b="0" i="0" u="none" strike="noStrike" cap="none" normalizeH="0" baseline="0" dirty="0">
                <a:ln>
                  <a:noFill/>
                </a:ln>
                <a:effectLst/>
              </a:rPr>
              <a:t>By providing a valid show society email address, or </a:t>
            </a:r>
          </a:p>
          <a:p>
            <a:pPr marL="342900" marR="0" lvl="0" indent="-342900" defTabSz="914377" fontAlgn="base">
              <a:spcAft>
                <a:spcPts val="1200"/>
              </a:spcAft>
              <a:buClrTx/>
              <a:buSzTx/>
              <a:buFont typeface="Arial" panose="020B0604020202020204" pitchFamily="34" charset="0"/>
              <a:buChar char="•"/>
              <a:tabLst/>
            </a:pPr>
            <a:r>
              <a:rPr kumimoji="0" lang="en-US" altLang="ja-JP" sz="2000" b="0" i="0" u="none" strike="noStrike" cap="none" normalizeH="0" baseline="0" dirty="0">
                <a:ln>
                  <a:noFill/>
                </a:ln>
                <a:effectLst/>
              </a:rPr>
              <a:t>By having the show secretary send an email confirming their membership in the show society.</a:t>
            </a:r>
          </a:p>
          <a:p>
            <a:pPr marR="0" lvl="0" defTabSz="914377" fontAlgn="base">
              <a:spcAft>
                <a:spcPts val="1200"/>
              </a:spcAft>
              <a:buClrTx/>
              <a:buSzTx/>
              <a:tabLst/>
            </a:pPr>
            <a:endParaRPr kumimoji="0" lang="en-US" altLang="ja-JP" sz="2000" b="0" i="0" u="none" strike="noStrike" cap="none" normalizeH="0" baseline="0" dirty="0">
              <a:ln>
                <a:noFill/>
              </a:ln>
              <a:effectLst/>
            </a:endParaRPr>
          </a:p>
        </p:txBody>
      </p:sp>
      <p:sp>
        <p:nvSpPr>
          <p:cNvPr id="2" name="Slide Number Placeholder 1">
            <a:extLst>
              <a:ext uri="{FF2B5EF4-FFF2-40B4-BE49-F238E27FC236}">
                <a16:creationId xmlns:a16="http://schemas.microsoft.com/office/drawing/2014/main" id="{D135A056-F95F-D3B2-49F4-7EE7F32F8FD0}"/>
              </a:ext>
            </a:extLst>
          </p:cNvPr>
          <p:cNvSpPr>
            <a:spLocks noGrp="1"/>
          </p:cNvSpPr>
          <p:nvPr>
            <p:ph type="sldNum" sz="quarter" idx="10"/>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272011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91FA3-C79C-92D0-05E4-C31DE07D4EBA}"/>
              </a:ext>
            </a:extLst>
          </p:cNvPr>
          <p:cNvSpPr>
            <a:spLocks noGrp="1"/>
          </p:cNvSpPr>
          <p:nvPr>
            <p:ph type="title"/>
          </p:nvPr>
        </p:nvSpPr>
        <p:spPr/>
        <p:txBody>
          <a:bodyPr/>
          <a:lstStyle/>
          <a:p>
            <a:r>
              <a:rPr lang="en-GB" dirty="0"/>
              <a:t>e-learning training module – </a:t>
            </a:r>
            <a:br>
              <a:rPr lang="en-GB" dirty="0"/>
            </a:br>
            <a:r>
              <a:rPr lang="en-US" u="sng" dirty="0">
                <a:hlinkClick r:id="rId2"/>
              </a:rPr>
              <a:t>Agricultural Shows &amp; Livestock Events</a:t>
            </a:r>
            <a:br>
              <a:rPr lang="en-US" dirty="0"/>
            </a:br>
            <a:endParaRPr lang="en-AU" dirty="0"/>
          </a:p>
        </p:txBody>
      </p:sp>
      <p:sp>
        <p:nvSpPr>
          <p:cNvPr id="4" name="Table Placeholder 3">
            <a:extLst>
              <a:ext uri="{FF2B5EF4-FFF2-40B4-BE49-F238E27FC236}">
                <a16:creationId xmlns:a16="http://schemas.microsoft.com/office/drawing/2014/main" id="{156A4EE9-8763-5AC4-C5F4-8FB8542584A7}"/>
              </a:ext>
            </a:extLst>
          </p:cNvPr>
          <p:cNvSpPr>
            <a:spLocks noGrp="1"/>
          </p:cNvSpPr>
          <p:nvPr>
            <p:ph type="tbl" sz="quarter" idx="13"/>
          </p:nvPr>
        </p:nvSpPr>
        <p:spPr>
          <a:xfrm>
            <a:off x="360000" y="1674796"/>
            <a:ext cx="11484000" cy="4625204"/>
          </a:xfrm>
        </p:spPr>
        <p:txBody>
          <a:bodyPr/>
          <a:lstStyle/>
          <a:p>
            <a:r>
              <a:rPr lang="en-AU" sz="1400" dirty="0"/>
              <a:t>Covers: </a:t>
            </a:r>
          </a:p>
          <a:p>
            <a:pPr marL="285750" indent="-285750">
              <a:buFont typeface="Arial" panose="020B0604020202020204" pitchFamily="34" charset="0"/>
              <a:buChar char="•"/>
            </a:pPr>
            <a:r>
              <a:rPr lang="en-AU" sz="1400" dirty="0"/>
              <a:t>NLIS approved identifiers</a:t>
            </a:r>
          </a:p>
          <a:p>
            <a:pPr marL="285750" indent="-285750">
              <a:buFont typeface="Arial" panose="020B0604020202020204" pitchFamily="34" charset="0"/>
              <a:buChar char="•"/>
            </a:pPr>
            <a:r>
              <a:rPr lang="en-AU" sz="1400" dirty="0"/>
              <a:t>When and what is changing for events and why it is important</a:t>
            </a:r>
          </a:p>
          <a:p>
            <a:pPr marL="285750" indent="-285750">
              <a:buFont typeface="Arial" panose="020B0604020202020204" pitchFamily="34" charset="0"/>
              <a:buChar char="•"/>
            </a:pPr>
            <a:r>
              <a:rPr lang="en-AU" sz="1400"/>
              <a:t>Where’s woolly </a:t>
            </a:r>
            <a:r>
              <a:rPr lang="en-AU" sz="1400" dirty="0"/>
              <a:t>video </a:t>
            </a:r>
            <a:r>
              <a:rPr lang="en-AU" sz="1400" dirty="0">
                <a:hlinkClick r:id="rId3"/>
              </a:rPr>
              <a:t>Where's Woolly? on Vimeo</a:t>
            </a:r>
            <a:endParaRPr lang="en-AU" sz="1400" dirty="0"/>
          </a:p>
          <a:p>
            <a:pPr marL="285750" indent="-285750">
              <a:buFont typeface="Arial" panose="020B0604020202020204" pitchFamily="34" charset="0"/>
              <a:buChar char="•"/>
            </a:pPr>
            <a:r>
              <a:rPr lang="en-AU" sz="1400" dirty="0"/>
              <a:t>Tips to help prepare for the changes </a:t>
            </a:r>
          </a:p>
          <a:p>
            <a:pPr marL="285750" indent="-285750">
              <a:buFont typeface="Arial" panose="020B0604020202020204" pitchFamily="34" charset="0"/>
              <a:buChar char="•"/>
            </a:pPr>
            <a:r>
              <a:rPr lang="en-AU" sz="1400" dirty="0"/>
              <a:t>NVD and TSS explained</a:t>
            </a:r>
          </a:p>
          <a:p>
            <a:pPr marL="285750" indent="-285750">
              <a:buFont typeface="Arial" panose="020B0604020202020204" pitchFamily="34" charset="0"/>
              <a:buChar char="•"/>
            </a:pPr>
            <a:r>
              <a:rPr lang="en-AU" sz="1400" dirty="0"/>
              <a:t>During and after event responsibilities</a:t>
            </a:r>
          </a:p>
          <a:p>
            <a:pPr marL="285750" indent="-285750">
              <a:buFont typeface="Arial" panose="020B0604020202020204" pitchFamily="34" charset="0"/>
              <a:buChar char="•"/>
            </a:pPr>
            <a:r>
              <a:rPr lang="en-AU" sz="1400" dirty="0"/>
              <a:t>Hoof and Hook </a:t>
            </a:r>
          </a:p>
          <a:p>
            <a:pPr marL="285750" indent="-285750">
              <a:buFont typeface="Arial" panose="020B0604020202020204" pitchFamily="34" charset="0"/>
              <a:buChar char="•"/>
            </a:pPr>
            <a:r>
              <a:rPr lang="en-AU" sz="1400" dirty="0"/>
              <a:t>Where to go for help </a:t>
            </a:r>
          </a:p>
          <a:p>
            <a:endParaRPr lang="en-AU" sz="1400" dirty="0"/>
          </a:p>
          <a:p>
            <a:r>
              <a:rPr lang="en-AU" sz="1400" dirty="0"/>
              <a:t>To find the module, go to:</a:t>
            </a:r>
          </a:p>
          <a:p>
            <a:r>
              <a:rPr lang="en-AU" sz="1400" dirty="0"/>
              <a:t>DPI website &gt; Animals &amp; Livestock &gt; National Livestock Identification System &gt; Sheep and</a:t>
            </a:r>
          </a:p>
          <a:p>
            <a:r>
              <a:rPr lang="en-AU" sz="1400" dirty="0"/>
              <a:t>goats individual electronic identification &gt; Training &gt; Start eID training now</a:t>
            </a:r>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endParaRPr lang="en-AU" sz="1400" dirty="0"/>
          </a:p>
          <a:p>
            <a:r>
              <a:rPr lang="en-AU" sz="1400" dirty="0"/>
              <a:t>DPI website - Animals and livestock – NLIS - Sheep and goat individual electronic identification – Training - Start eID training now - Industry specific modules- Agricultural shows and livestock events </a:t>
            </a:r>
          </a:p>
          <a:p>
            <a:endParaRPr lang="en-AU" sz="1400" dirty="0"/>
          </a:p>
        </p:txBody>
      </p:sp>
      <p:sp>
        <p:nvSpPr>
          <p:cNvPr id="2" name="Slide Number Placeholder 1">
            <a:extLst>
              <a:ext uri="{FF2B5EF4-FFF2-40B4-BE49-F238E27FC236}">
                <a16:creationId xmlns:a16="http://schemas.microsoft.com/office/drawing/2014/main" id="{48285CFC-2E61-78DB-9D97-540CFAAB594A}"/>
              </a:ext>
            </a:extLst>
          </p:cNvPr>
          <p:cNvSpPr>
            <a:spLocks noGrp="1"/>
          </p:cNvSpPr>
          <p:nvPr>
            <p:ph type="sldNum" sz="quarter" idx="14"/>
          </p:nvPr>
        </p:nvSpPr>
        <p:spPr/>
        <p:txBody>
          <a:bodyPr/>
          <a:lstStyle/>
          <a:p>
            <a:fld id="{10A01DC5-1685-4615-8240-15192985C6A2}" type="slidenum">
              <a:rPr lang="en-AU" smtClean="0"/>
              <a:t>8</a:t>
            </a:fld>
            <a:endParaRPr lang="en-AU"/>
          </a:p>
        </p:txBody>
      </p:sp>
      <p:pic>
        <p:nvPicPr>
          <p:cNvPr id="37" name="Picture 36">
            <a:extLst>
              <a:ext uri="{FF2B5EF4-FFF2-40B4-BE49-F238E27FC236}">
                <a16:creationId xmlns:a16="http://schemas.microsoft.com/office/drawing/2014/main" id="{4171ED62-A23E-0303-9DEB-832D87E60EFB}"/>
              </a:ext>
            </a:extLst>
          </p:cNvPr>
          <p:cNvPicPr>
            <a:picLocks noChangeAspect="1"/>
          </p:cNvPicPr>
          <p:nvPr/>
        </p:nvPicPr>
        <p:blipFill>
          <a:blip r:embed="rId4"/>
          <a:stretch>
            <a:fillRect/>
          </a:stretch>
        </p:blipFill>
        <p:spPr>
          <a:xfrm>
            <a:off x="7138804" y="2891302"/>
            <a:ext cx="4028921" cy="2016828"/>
          </a:xfrm>
          <a:prstGeom prst="rect">
            <a:avLst/>
          </a:prstGeom>
        </p:spPr>
      </p:pic>
    </p:spTree>
    <p:extLst>
      <p:ext uri="{BB962C8B-B14F-4D97-AF65-F5344CB8AC3E}">
        <p14:creationId xmlns:p14="http://schemas.microsoft.com/office/powerpoint/2010/main" val="168639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70F0E0B-59D4-EB62-0590-65A0540DA7F0}"/>
              </a:ext>
            </a:extLst>
          </p:cNvPr>
          <p:cNvSpPr>
            <a:spLocks noGrp="1"/>
          </p:cNvSpPr>
          <p:nvPr>
            <p:ph type="title"/>
          </p:nvPr>
        </p:nvSpPr>
        <p:spPr>
          <a:xfrm>
            <a:off x="360000" y="360000"/>
            <a:ext cx="10080000" cy="1008000"/>
          </a:xfrm>
        </p:spPr>
        <p:txBody>
          <a:bodyPr/>
          <a:lstStyle/>
          <a:p>
            <a:r>
              <a:rPr lang="en-US" dirty="0"/>
              <a:t>Key changes </a:t>
            </a:r>
          </a:p>
        </p:txBody>
      </p:sp>
      <p:sp>
        <p:nvSpPr>
          <p:cNvPr id="5" name="Slide Number Placeholder 4">
            <a:extLst>
              <a:ext uri="{FF2B5EF4-FFF2-40B4-BE49-F238E27FC236}">
                <a16:creationId xmlns:a16="http://schemas.microsoft.com/office/drawing/2014/main" id="{16ED1CFC-2EB4-DCE7-EAF1-F396A8C0C1DA}"/>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graphicFrame>
        <p:nvGraphicFramePr>
          <p:cNvPr id="8" name="Content Placeholder 3">
            <a:extLst>
              <a:ext uri="{FF2B5EF4-FFF2-40B4-BE49-F238E27FC236}">
                <a16:creationId xmlns:a16="http://schemas.microsoft.com/office/drawing/2014/main" id="{8763B479-3C89-563D-47BC-1230E0DB1D29}"/>
              </a:ext>
            </a:extLst>
          </p:cNvPr>
          <p:cNvGraphicFramePr>
            <a:graphicFrameLocks noGrp="1"/>
          </p:cNvGraphicFramePr>
          <p:nvPr>
            <p:ph sz="half" idx="17"/>
            <p:extLst>
              <p:ext uri="{D42A27DB-BD31-4B8C-83A1-F6EECF244321}">
                <p14:modId xmlns:p14="http://schemas.microsoft.com/office/powerpoint/2010/main" val="2690389068"/>
              </p:ext>
            </p:extLst>
          </p:nvPr>
        </p:nvGraphicFramePr>
        <p:xfrm>
          <a:off x="360000" y="1285875"/>
          <a:ext cx="11484000" cy="4942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1148"/>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2" id="{063CA822-E340-4391-846F-06440FC81D01}" vid="{3954D339-BD52-4E00-A3A9-0805458FF7EE}"/>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2" id="{063CA822-E340-4391-846F-06440FC81D01}" vid="{62B371CA-3AED-4C73-9FEF-65F6C8E841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E9D4B13217C42B0C70F5BE31C32F6" ma:contentTypeVersion="15" ma:contentTypeDescription="Create a new document." ma:contentTypeScope="" ma:versionID="804241ec73a075dbcd6b44d7893e7124">
  <xsd:schema xmlns:xsd="http://www.w3.org/2001/XMLSchema" xmlns:xs="http://www.w3.org/2001/XMLSchema" xmlns:p="http://schemas.microsoft.com/office/2006/metadata/properties" xmlns:ns1="http://schemas.microsoft.com/sharepoint/v3" xmlns:ns2="042fa2f4-5c66-4794-8e76-0b860d03935a" xmlns:ns3="5a87bfe8-1982-47db-a310-6f6901301bbe" targetNamespace="http://schemas.microsoft.com/office/2006/metadata/properties" ma:root="true" ma:fieldsID="881125d38f63ae3271bb9fbe2fb9ee05" ns1:_="" ns2:_="" ns3:_="">
    <xsd:import namespace="http://schemas.microsoft.com/sharepoint/v3"/>
    <xsd:import namespace="042fa2f4-5c66-4794-8e76-0b860d03935a"/>
    <xsd:import namespace="5a87bfe8-1982-47db-a310-6f6901301b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2fa2f4-5c66-4794-8e76-0b860d039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3ae619-40d9-4853-a862-9658d0a0935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7bfe8-1982-47db-a310-6f6901301bb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f6b8cc-d38a-4866-b6ae-7ef7c96a38f9}" ma:internalName="TaxCatchAll" ma:showField="CatchAllData" ma:web="5a87bfe8-1982-47db-a310-6f6901301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2fa2f4-5c66-4794-8e76-0b860d03935a">
      <Terms xmlns="http://schemas.microsoft.com/office/infopath/2007/PartnerControls"/>
    </lcf76f155ced4ddcb4097134ff3c332f>
    <TaxCatchAll xmlns="5a87bfe8-1982-47db-a310-6f6901301bbe"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D546A-DA0D-4B63-A5F5-FF57C5EFD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2fa2f4-5c66-4794-8e76-0b860d03935a"/>
    <ds:schemaRef ds:uri="5a87bfe8-1982-47db-a310-6f6901301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85FD21-A505-45BD-8958-AB0224894CD5}">
  <ds:schemaRefs>
    <ds:schemaRef ds:uri="http://purl.org/dc/elements/1.1/"/>
    <ds:schemaRef ds:uri="http://schemas.microsoft.com/office/2006/metadata/properties"/>
    <ds:schemaRef ds:uri="http://schemas.microsoft.com/sharepoint/v3"/>
    <ds:schemaRef ds:uri="065f1930-19d8-4e0c-8295-56da7cfca5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dcadc63-629f-4c0c-a327-0f7eceea4b3e"/>
    <ds:schemaRef ds:uri="http://www.w3.org/XML/1998/namespace"/>
    <ds:schemaRef ds:uri="http://purl.org/dc/dcmitype/"/>
    <ds:schemaRef ds:uri="7b692130-1402-441f-9e52-bd5a2b385921"/>
    <ds:schemaRef ds:uri="d6621d20-6032-4faf-9aa3-0816e072e19f"/>
    <ds:schemaRef ds:uri="042fa2f4-5c66-4794-8e76-0b860d03935a"/>
    <ds:schemaRef ds:uri="5a87bfe8-1982-47db-a310-6f6901301bbe"/>
  </ds:schemaRefs>
</ds:datastoreItem>
</file>

<file path=customXml/itemProps3.xml><?xml version="1.0" encoding="utf-8"?>
<ds:datastoreItem xmlns:ds="http://schemas.openxmlformats.org/officeDocument/2006/customXml" ds:itemID="{4718CA06-5FE2-4AF2-88EB-2B9E8B674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dpird-corporate</Template>
  <TotalTime>3440</TotalTime>
  <Words>1492</Words>
  <Application>Microsoft Office PowerPoint</Application>
  <PresentationFormat>Widescreen</PresentationFormat>
  <Paragraphs>174</Paragraphs>
  <Slides>21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Public Sans Light</vt:lpstr>
      <vt:lpstr>Arial</vt:lpstr>
      <vt:lpstr>Public Sans</vt:lpstr>
      <vt:lpstr>Symbol</vt:lpstr>
      <vt:lpstr>Times New Roman</vt:lpstr>
      <vt:lpstr>Public Sans SemiBold</vt:lpstr>
      <vt:lpstr>NSWG Corporate</vt:lpstr>
      <vt:lpstr>Placeholder</vt:lpstr>
      <vt:lpstr>  Show Support Folder</vt:lpstr>
      <vt:lpstr>PowerPoint Presentation</vt:lpstr>
      <vt:lpstr>Agenda</vt:lpstr>
      <vt:lpstr>Introduction</vt:lpstr>
      <vt:lpstr>Pre-Show Emails</vt:lpstr>
      <vt:lpstr>Petting Zoo/ Animal Nursery at your show or event. </vt:lpstr>
      <vt:lpstr>PowerPoint Presentation</vt:lpstr>
      <vt:lpstr>e-learning training module –  Agricultural Shows &amp; Livestock Events </vt:lpstr>
      <vt:lpstr>Key changes </vt:lpstr>
      <vt:lpstr>DPIRD -  Post-Show Emails</vt:lpstr>
      <vt:lpstr>PowerPoint Presentation</vt:lpstr>
      <vt:lpstr>PowerPoint Presentation</vt:lpstr>
      <vt:lpstr>Options for meeting NLIS obligations</vt:lpstr>
      <vt:lpstr> Uploading livestock movements methods</vt:lpstr>
      <vt:lpstr>PowerPoint Presentation</vt:lpstr>
      <vt:lpstr>Uploading livestock movements methods</vt:lpstr>
      <vt:lpstr>PowerPoint Presentation</vt:lpstr>
      <vt:lpstr>Tech Tips available on NLIS account under Help </vt:lpstr>
      <vt:lpstr>DPIRD - supporting NLIS requirements</vt:lpstr>
      <vt:lpstr>    Sources of information and assistance</vt:lpstr>
      <vt:lpstr>PowerPoint Presentation</vt:lpstr>
    </vt:vector>
  </TitlesOfParts>
  <Company>Department of Planning, Industry, and Environment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Kristy Garard</dc:creator>
  <cp:lastModifiedBy>Nicky Seeto</cp:lastModifiedBy>
  <cp:revision>71</cp:revision>
  <dcterms:created xsi:type="dcterms:W3CDTF">2025-08-28T01:42:31Z</dcterms:created>
  <dcterms:modified xsi:type="dcterms:W3CDTF">2026-01-27T03:33:03Z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0x010100030E9D4B13217C42B0C70F5BE31C32F6</vt:lpwstr>
  </property>
  <property fmtid="{D5CDD505-2E9C-101B-9397-08002B2CF9AE}" pid="3" name="Order">
    <vt:lpwstr>12600.0000000000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